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E3A"/>
    <a:srgbClr val="8FAADC"/>
    <a:srgbClr val="56CAEF"/>
    <a:srgbClr val="1EACFE"/>
    <a:srgbClr val="819CB9"/>
    <a:srgbClr val="D6D4CB"/>
    <a:srgbClr val="D4DCE4"/>
    <a:srgbClr val="D1CFC5"/>
    <a:srgbClr val="234DFE"/>
    <a:srgbClr val="118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5" d="100"/>
          <a:sy n="55" d="100"/>
        </p:scale>
        <p:origin x="1338"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1C2D54-BB81-40DB-B6AD-C966BD5065D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E624EA2-52F8-4F2B-B017-B52AEC9DA7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92368E4-F95D-43A3-977B-DB6A02063273}"/>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AC906028-C204-4116-8E36-5E007EB5C7A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B3383D3-08CC-4FB0-ACA2-AC765A4837C1}"/>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840754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2DBCE-91A4-40F2-9E70-17E4CE05C2A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9982428-8B25-4945-8B41-13AF6A0C1CE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21B0B1C-5EBA-4649-9A84-4466F50521C0}"/>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7A49FDBE-9D18-4A0D-B024-582ABC9DDF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F5A687C-E8B7-4FD5-A7A6-FE13B1A6ADE5}"/>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09344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1A1913D-91E0-4B14-8240-CCF0AADFA0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1CED0F0-D738-4450-9CBC-09998AFD0EA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84C07F0-1FEF-430F-AF9C-581F96ACCB32}"/>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371FE370-9642-4C9C-A72A-4DBD3516154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F5F5D8F-DA22-4FD3-B85A-011228BCB33A}"/>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3765259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D723E-27A9-4EFD-9933-F0D4600B054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FA2D6F8-FB81-4A70-9958-FD766969AAE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48082A6-C7DC-4FD5-8DCB-0030074E81FB}"/>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72603D3D-0E3D-4EDD-AA0F-9F7B4C5E58F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12790A-DCAD-47DE-BBDA-B75C53ADCDFF}"/>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27489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E456F-734D-4680-A277-5BE23333A5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ABD4207-08EE-45E6-A5A3-4E030CEE1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16F724B-A771-4436-9EE5-8E435BF04E01}"/>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A4D2A3F2-A7A8-423E-AE63-D512B9751EB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03588B7-0CD7-4B6D-8062-F763A5243EDA}"/>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256021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4F22D-978F-4A46-838A-482C65B5970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562A461-8E9C-4B34-A8BD-C8C91DD09B7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904B0A7-1710-4468-95A1-12B28E19AED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BD36D61-679E-4D0B-A410-9B9FC9595931}"/>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6" name="Marcador de pie de página 5">
            <a:extLst>
              <a:ext uri="{FF2B5EF4-FFF2-40B4-BE49-F238E27FC236}">
                <a16:creationId xmlns:a16="http://schemas.microsoft.com/office/drawing/2014/main" id="{71E3A743-13A7-405F-B5C2-EC38421F2E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B2A0BDD-FCCB-4DBC-A9F3-DF7E9ED5A94C}"/>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32860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B3D90-FC20-48A1-887C-5009A52ED0C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FED7DD-7221-4AD2-A44B-20A88DCC8D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DE53854-DF5A-4AFE-BA1C-91A7FFB22B8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8CD78F61-5A3E-4E5D-8FC0-F2C11CDC5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AF71053-C686-4E84-BA32-CEE80BC771B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4FA944D-D5A3-42BB-8213-88957067B80B}"/>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8" name="Marcador de pie de página 7">
            <a:extLst>
              <a:ext uri="{FF2B5EF4-FFF2-40B4-BE49-F238E27FC236}">
                <a16:creationId xmlns:a16="http://schemas.microsoft.com/office/drawing/2014/main" id="{7F74AC80-5876-4DD7-A0A6-B640CCEBD3CC}"/>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6CB5C0B-C441-4AF3-8665-CB17E1C71856}"/>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41493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2CE2B1-468C-4C3E-99A1-538749A14D8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68C24F35-62FB-4ABF-AB23-E0818D9F33E7}"/>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4" name="Marcador de pie de página 3">
            <a:extLst>
              <a:ext uri="{FF2B5EF4-FFF2-40B4-BE49-F238E27FC236}">
                <a16:creationId xmlns:a16="http://schemas.microsoft.com/office/drawing/2014/main" id="{FC51AD25-2397-4DDB-8946-86EF8962FDB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7A0499B-565B-4763-840C-A414648879F8}"/>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78686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0EB0F2A-7A90-4046-811C-13B1D5551330}"/>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3" name="Marcador de pie de página 2">
            <a:extLst>
              <a:ext uri="{FF2B5EF4-FFF2-40B4-BE49-F238E27FC236}">
                <a16:creationId xmlns:a16="http://schemas.microsoft.com/office/drawing/2014/main" id="{27C8C2CD-1E66-4488-94F7-5F5CB661B55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9F43D3A-2E04-4C40-ACC6-F0EDAA3395F5}"/>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22397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FA31A-88EC-4728-8752-698B2465A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28D411F-2431-44FE-B7DA-EC8888AE7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4CEF7A6-FD73-46CD-A119-54523DD23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BF83E7A-161B-48E6-B9F5-D1C1B9B36735}"/>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6" name="Marcador de pie de página 5">
            <a:extLst>
              <a:ext uri="{FF2B5EF4-FFF2-40B4-BE49-F238E27FC236}">
                <a16:creationId xmlns:a16="http://schemas.microsoft.com/office/drawing/2014/main" id="{359E85EA-310B-48EB-9C8F-764A5E0BAB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E6ACD20-2F1A-4A6B-9AB2-D5E1A5258B9A}"/>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13127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A3A40-E39A-464E-98A2-F47DC41DA1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F8819B5-6314-4D59-8DBD-BDF4C268E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BC6E579-9C30-4A6D-8D72-822A2443F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C16604-E497-4B57-910C-1E13424AFA77}"/>
              </a:ext>
            </a:extLst>
          </p:cNvPr>
          <p:cNvSpPr>
            <a:spLocks noGrp="1"/>
          </p:cNvSpPr>
          <p:nvPr>
            <p:ph type="dt" sz="half" idx="10"/>
          </p:nvPr>
        </p:nvSpPr>
        <p:spPr/>
        <p:txBody>
          <a:bodyPr/>
          <a:lstStyle/>
          <a:p>
            <a:fld id="{667A2455-0471-4475-B5D2-84FAEACDE109}" type="datetimeFigureOut">
              <a:rPr lang="es-CO" smtClean="0"/>
              <a:t>15/09/2024</a:t>
            </a:fld>
            <a:endParaRPr lang="es-CO"/>
          </a:p>
        </p:txBody>
      </p:sp>
      <p:sp>
        <p:nvSpPr>
          <p:cNvPr id="6" name="Marcador de pie de página 5">
            <a:extLst>
              <a:ext uri="{FF2B5EF4-FFF2-40B4-BE49-F238E27FC236}">
                <a16:creationId xmlns:a16="http://schemas.microsoft.com/office/drawing/2014/main" id="{6FEE489F-8D52-4419-93C5-B39AA20C6F6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C294330-A80A-4DE5-8604-80DEACBF3BBC}"/>
              </a:ext>
            </a:extLst>
          </p:cNvPr>
          <p:cNvSpPr>
            <a:spLocks noGrp="1"/>
          </p:cNvSpPr>
          <p:nvPr>
            <p:ph type="sldNum" sz="quarter" idx="12"/>
          </p:nvPr>
        </p:nvSpPr>
        <p:spPr/>
        <p:txBody>
          <a:bodyPr/>
          <a:lstStyle/>
          <a:p>
            <a:fld id="{42D8DB3E-E2D0-4359-8AD9-9CBCC4C160B9}" type="slidenum">
              <a:rPr lang="es-CO" smtClean="0"/>
              <a:t>‹Nº›</a:t>
            </a:fld>
            <a:endParaRPr lang="es-CO"/>
          </a:p>
        </p:txBody>
      </p:sp>
    </p:spTree>
    <p:extLst>
      <p:ext uri="{BB962C8B-B14F-4D97-AF65-F5344CB8AC3E}">
        <p14:creationId xmlns:p14="http://schemas.microsoft.com/office/powerpoint/2010/main" val="231654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E8C58FB-1237-4576-A6E0-88357AB81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1A32A0B-228F-4597-BA30-CBA7430785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267BD-CAD2-4872-A599-7EF5FFB24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A2455-0471-4475-B5D2-84FAEACDE109}" type="datetimeFigureOut">
              <a:rPr lang="es-CO" smtClean="0"/>
              <a:t>15/09/2024</a:t>
            </a:fld>
            <a:endParaRPr lang="es-CO"/>
          </a:p>
        </p:txBody>
      </p:sp>
      <p:sp>
        <p:nvSpPr>
          <p:cNvPr id="5" name="Marcador de pie de página 4">
            <a:extLst>
              <a:ext uri="{FF2B5EF4-FFF2-40B4-BE49-F238E27FC236}">
                <a16:creationId xmlns:a16="http://schemas.microsoft.com/office/drawing/2014/main" id="{CC1D0F76-ACA7-4CD9-B7DD-E83ACD59D5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9C5B3A6-9A66-486A-9AA5-049E4A1BB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8DB3E-E2D0-4359-8AD9-9CBCC4C160B9}" type="slidenum">
              <a:rPr lang="es-CO" smtClean="0"/>
              <a:t>‹Nº›</a:t>
            </a:fld>
            <a:endParaRPr lang="es-CO"/>
          </a:p>
        </p:txBody>
      </p:sp>
    </p:spTree>
    <p:extLst>
      <p:ext uri="{BB962C8B-B14F-4D97-AF65-F5344CB8AC3E}">
        <p14:creationId xmlns:p14="http://schemas.microsoft.com/office/powerpoint/2010/main" val="2287742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94AFA940-2FE1-4BAB-8405-B869EBA2B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sp>
        <p:nvSpPr>
          <p:cNvPr id="11" name="CuadroTexto 10">
            <a:extLst>
              <a:ext uri="{FF2B5EF4-FFF2-40B4-BE49-F238E27FC236}">
                <a16:creationId xmlns:a16="http://schemas.microsoft.com/office/drawing/2014/main" id="{647A9B23-221E-4F04-A815-EE512D1C3661}"/>
              </a:ext>
            </a:extLst>
          </p:cNvPr>
          <p:cNvSpPr txBox="1"/>
          <p:nvPr/>
        </p:nvSpPr>
        <p:spPr>
          <a:xfrm>
            <a:off x="338872" y="2442761"/>
            <a:ext cx="6845699" cy="2123658"/>
          </a:xfrm>
          <a:prstGeom prst="rect">
            <a:avLst/>
          </a:prstGeom>
          <a:noFill/>
        </p:spPr>
        <p:txBody>
          <a:bodyPr wrap="square" rtlCol="0">
            <a:spAutoFit/>
          </a:bodyPr>
          <a:lstStyle/>
          <a:p>
            <a:r>
              <a:rPr lang="es-ES" sz="6600" dirty="0">
                <a:latin typeface="Arial Black" panose="020B0A04020102020204" pitchFamily="34" charset="0"/>
              </a:rPr>
              <a:t>PORTAFOLIO</a:t>
            </a:r>
            <a:r>
              <a:rPr lang="es-ES" sz="6600" dirty="0"/>
              <a:t> </a:t>
            </a:r>
            <a:r>
              <a:rPr lang="es-ES" sz="6600" dirty="0">
                <a:latin typeface="Bahnschrift SemiBold Condensed" panose="020B0502040204020203" pitchFamily="34" charset="0"/>
              </a:rPr>
              <a:t>SERVICIOS</a:t>
            </a:r>
            <a:endParaRPr lang="es-CO" sz="1400" dirty="0">
              <a:latin typeface="Bahnschrift SemiBold Condensed" panose="020B0502040204020203" pitchFamily="34" charset="0"/>
            </a:endParaRPr>
          </a:p>
        </p:txBody>
      </p:sp>
      <p:sp>
        <p:nvSpPr>
          <p:cNvPr id="12" name="CuadroTexto 11">
            <a:extLst>
              <a:ext uri="{FF2B5EF4-FFF2-40B4-BE49-F238E27FC236}">
                <a16:creationId xmlns:a16="http://schemas.microsoft.com/office/drawing/2014/main" id="{DEE683A4-B52F-44A8-8BAE-E11ABD266A38}"/>
              </a:ext>
            </a:extLst>
          </p:cNvPr>
          <p:cNvSpPr txBox="1"/>
          <p:nvPr/>
        </p:nvSpPr>
        <p:spPr>
          <a:xfrm>
            <a:off x="-96555" y="2691733"/>
            <a:ext cx="595086" cy="1754326"/>
          </a:xfrm>
          <a:prstGeom prst="rect">
            <a:avLst/>
          </a:prstGeom>
          <a:noFill/>
        </p:spPr>
        <p:txBody>
          <a:bodyPr wrap="square" rtlCol="0">
            <a:spAutoFit/>
          </a:bodyPr>
          <a:lstStyle/>
          <a:p>
            <a:r>
              <a:rPr lang="es-ES" sz="5400" dirty="0">
                <a:latin typeface="Bahnschrift" panose="020B0502040204020203" pitchFamily="34" charset="0"/>
              </a:rPr>
              <a:t>D</a:t>
            </a:r>
          </a:p>
          <a:p>
            <a:r>
              <a:rPr lang="es-ES" sz="5400" dirty="0">
                <a:latin typeface="Bahnschrift" panose="020B0502040204020203" pitchFamily="34" charset="0"/>
              </a:rPr>
              <a:t>E</a:t>
            </a:r>
            <a:endParaRPr lang="es-CO" sz="5400" dirty="0">
              <a:latin typeface="Bahnschrift" panose="020B0502040204020203" pitchFamily="34" charset="0"/>
            </a:endParaRPr>
          </a:p>
        </p:txBody>
      </p:sp>
      <p:pic>
        <p:nvPicPr>
          <p:cNvPr id="22" name="Imagen 21">
            <a:extLst>
              <a:ext uri="{FF2B5EF4-FFF2-40B4-BE49-F238E27FC236}">
                <a16:creationId xmlns:a16="http://schemas.microsoft.com/office/drawing/2014/main" id="{5A402785-541F-482E-BA73-D9D76A9512E8}"/>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17112" y="4213830"/>
            <a:ext cx="12358095" cy="2651367"/>
          </a:xfrm>
          <a:prstGeom prst="rect">
            <a:avLst/>
          </a:prstGeom>
        </p:spPr>
      </p:pic>
      <p:pic>
        <p:nvPicPr>
          <p:cNvPr id="27" name="Imagen 26">
            <a:extLst>
              <a:ext uri="{FF2B5EF4-FFF2-40B4-BE49-F238E27FC236}">
                <a16:creationId xmlns:a16="http://schemas.microsoft.com/office/drawing/2014/main" id="{356BC804-0267-4FDD-890C-05F2623B825C}"/>
              </a:ext>
            </a:extLst>
          </p:cNvPr>
          <p:cNvPicPr>
            <a:picLocks noChangeAspect="1"/>
          </p:cNvPicPr>
          <p:nvPr/>
        </p:nvPicPr>
        <p:blipFill rotWithShape="1">
          <a:blip r:embed="rId3">
            <a:extLst>
              <a:ext uri="{28A0092B-C50C-407E-A947-70E740481C1C}">
                <a14:useLocalDpi xmlns:a14="http://schemas.microsoft.com/office/drawing/2010/main" val="0"/>
              </a:ext>
            </a:extLst>
          </a:blip>
          <a:srcRect t="26050"/>
          <a:stretch/>
        </p:blipFill>
        <p:spPr>
          <a:xfrm rot="10800000">
            <a:off x="-1" y="-95846"/>
            <a:ext cx="12358095" cy="2740015"/>
          </a:xfrm>
          <a:prstGeom prst="rect">
            <a:avLst/>
          </a:prstGeom>
        </p:spPr>
      </p:pic>
      <p:sp>
        <p:nvSpPr>
          <p:cNvPr id="18" name="Lágrima 17">
            <a:extLst>
              <a:ext uri="{FF2B5EF4-FFF2-40B4-BE49-F238E27FC236}">
                <a16:creationId xmlns:a16="http://schemas.microsoft.com/office/drawing/2014/main" id="{B75F4BC3-F66E-4445-AF64-2CAA60F35D8C}"/>
              </a:ext>
            </a:extLst>
          </p:cNvPr>
          <p:cNvSpPr/>
          <p:nvPr/>
        </p:nvSpPr>
        <p:spPr>
          <a:xfrm>
            <a:off x="6461665" y="117475"/>
            <a:ext cx="6252570" cy="6486524"/>
          </a:xfrm>
          <a:prstGeom prst="teardrop">
            <a:avLst/>
          </a:prstGeom>
          <a:solidFill>
            <a:srgbClr val="1EAC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7" name="Imagen 16">
            <a:extLst>
              <a:ext uri="{FF2B5EF4-FFF2-40B4-BE49-F238E27FC236}">
                <a16:creationId xmlns:a16="http://schemas.microsoft.com/office/drawing/2014/main" id="{1B788C53-23A5-4D15-B7AB-F0FB087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006" y="1914211"/>
            <a:ext cx="5924067" cy="2484285"/>
          </a:xfrm>
          <a:prstGeom prst="rect">
            <a:avLst/>
          </a:prstGeom>
        </p:spPr>
      </p:pic>
      <p:sp>
        <p:nvSpPr>
          <p:cNvPr id="29" name="CuadroTexto 28">
            <a:extLst>
              <a:ext uri="{FF2B5EF4-FFF2-40B4-BE49-F238E27FC236}">
                <a16:creationId xmlns:a16="http://schemas.microsoft.com/office/drawing/2014/main" id="{BF4FBC80-5458-481F-87A8-E023A4DF5C90}"/>
              </a:ext>
            </a:extLst>
          </p:cNvPr>
          <p:cNvSpPr txBox="1"/>
          <p:nvPr/>
        </p:nvSpPr>
        <p:spPr>
          <a:xfrm>
            <a:off x="200987" y="5920593"/>
            <a:ext cx="6983584" cy="830997"/>
          </a:xfrm>
          <a:prstGeom prst="rect">
            <a:avLst/>
          </a:prstGeom>
          <a:noFill/>
        </p:spPr>
        <p:txBody>
          <a:bodyPr wrap="square">
            <a:spAutoFit/>
          </a:bodyPr>
          <a:lstStyle/>
          <a:p>
            <a:r>
              <a:rPr lang="es-CO" sz="2400" b="1" i="0" dirty="0">
                <a:solidFill>
                  <a:srgbClr val="1F1F1F"/>
                </a:solidFill>
                <a:effectLst>
                  <a:outerShdw blurRad="38100" dist="38100" dir="2700000" algn="tl">
                    <a:srgbClr val="000000">
                      <a:alpha val="43137"/>
                    </a:srgbClr>
                  </a:outerShdw>
                </a:effectLst>
                <a:latin typeface="Google Sans"/>
              </a:rPr>
              <a:t>asistckeck.laboral@gmail.com</a:t>
            </a:r>
          </a:p>
          <a:p>
            <a:endParaRPr lang="es-CO"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8361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0938C79-3FBB-42C5-A88E-2E6C7005D193}"/>
              </a:ext>
            </a:extLst>
          </p:cNvPr>
          <p:cNvGrpSpPr/>
          <p:nvPr/>
        </p:nvGrpSpPr>
        <p:grpSpPr>
          <a:xfrm>
            <a:off x="0" y="-205488"/>
            <a:ext cx="12375207" cy="7063488"/>
            <a:chOff x="0" y="-205488"/>
            <a:chExt cx="12375207" cy="7063488"/>
          </a:xfrm>
        </p:grpSpPr>
        <p:pic>
          <p:nvPicPr>
            <p:cNvPr id="5" name="Imagen 4">
              <a:extLst>
                <a:ext uri="{FF2B5EF4-FFF2-40B4-BE49-F238E27FC236}">
                  <a16:creationId xmlns:a16="http://schemas.microsoft.com/office/drawing/2014/main" id="{EEAD7741-909C-4DDB-A6EA-00D8AF1E7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6" name="Imagen 5">
              <a:extLst>
                <a:ext uri="{FF2B5EF4-FFF2-40B4-BE49-F238E27FC236}">
                  <a16:creationId xmlns:a16="http://schemas.microsoft.com/office/drawing/2014/main" id="{EE202E34-12F0-4EE8-A66A-A96DC13F6E30}"/>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rot="10800000">
              <a:off x="17112" y="-205488"/>
              <a:ext cx="12358095" cy="2651367"/>
            </a:xfrm>
            <a:prstGeom prst="rect">
              <a:avLst/>
            </a:prstGeom>
          </p:spPr>
        </p:pic>
      </p:grpSp>
      <p:pic>
        <p:nvPicPr>
          <p:cNvPr id="7" name="Imagen 6">
            <a:extLst>
              <a:ext uri="{FF2B5EF4-FFF2-40B4-BE49-F238E27FC236}">
                <a16:creationId xmlns:a16="http://schemas.microsoft.com/office/drawing/2014/main" id="{518BB1C0-2333-4801-A1C6-DB45EBDE88C9}"/>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0" y="4290312"/>
            <a:ext cx="12358095" cy="2651367"/>
          </a:xfrm>
          <a:prstGeom prst="rect">
            <a:avLst/>
          </a:prstGeom>
        </p:spPr>
      </p:pic>
      <p:sp>
        <p:nvSpPr>
          <p:cNvPr id="8" name="CuadroTexto 7">
            <a:extLst>
              <a:ext uri="{FF2B5EF4-FFF2-40B4-BE49-F238E27FC236}">
                <a16:creationId xmlns:a16="http://schemas.microsoft.com/office/drawing/2014/main" id="{ABE28E67-72BB-40F4-AC6B-261978F6AFED}"/>
              </a:ext>
            </a:extLst>
          </p:cNvPr>
          <p:cNvSpPr txBox="1"/>
          <p:nvPr/>
        </p:nvSpPr>
        <p:spPr>
          <a:xfrm>
            <a:off x="2092568" y="2145320"/>
            <a:ext cx="7719646" cy="2554545"/>
          </a:xfrm>
          <a:prstGeom prst="rect">
            <a:avLst/>
          </a:prstGeom>
          <a:noFill/>
        </p:spPr>
        <p:txBody>
          <a:bodyPr wrap="square" rtlCol="0">
            <a:spAutoFit/>
          </a:bodyPr>
          <a:lstStyle/>
          <a:p>
            <a:pPr algn="ctr"/>
            <a:r>
              <a:rPr lang="es-ES" sz="8000" b="1" dirty="0">
                <a:solidFill>
                  <a:schemeClr val="accent1">
                    <a:lumMod val="75000"/>
                  </a:schemeClr>
                </a:solidFill>
                <a:effectLst>
                  <a:outerShdw blurRad="38100" dist="38100" dir="2700000" algn="tl">
                    <a:srgbClr val="000000">
                      <a:alpha val="43137"/>
                    </a:srgbClr>
                  </a:outerShdw>
                </a:effectLst>
              </a:rPr>
              <a:t>7. ANÁLISIS DE MERCADO</a:t>
            </a:r>
            <a:endParaRPr lang="es-CO"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507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FE1835-A061-464D-8EAD-33F3F21A9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5" name="Rectángulo 4">
            <a:extLst>
              <a:ext uri="{FF2B5EF4-FFF2-40B4-BE49-F238E27FC236}">
                <a16:creationId xmlns:a16="http://schemas.microsoft.com/office/drawing/2014/main" id="{2D71E09C-6FA1-48F3-BC8B-2F1088B78CE9}"/>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4800" dirty="0">
                <a:solidFill>
                  <a:schemeClr val="tx1"/>
                </a:solidFill>
              </a:rPr>
              <a:t>1. </a:t>
            </a:r>
            <a:r>
              <a:rPr lang="es-CO" sz="4800" b="1" dirty="0">
                <a:solidFill>
                  <a:schemeClr val="tx1"/>
                </a:solidFill>
              </a:rPr>
              <a:t>Descripción del Mercado</a:t>
            </a:r>
            <a:endParaRPr lang="es-CO" b="1" dirty="0">
              <a:solidFill>
                <a:schemeClr val="tx1"/>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6949839-F91F-45E1-886C-FE5E1D0864D8}"/>
              </a:ext>
            </a:extLst>
          </p:cNvPr>
          <p:cNvSpPr txBox="1"/>
          <p:nvPr/>
        </p:nvSpPr>
        <p:spPr>
          <a:xfrm>
            <a:off x="6361720" y="763756"/>
            <a:ext cx="5490795" cy="5940088"/>
          </a:xfrm>
          <a:prstGeom prst="rect">
            <a:avLst/>
          </a:prstGeom>
          <a:noFill/>
        </p:spPr>
        <p:txBody>
          <a:bodyPr wrap="square">
            <a:spAutoFit/>
          </a:bodyPr>
          <a:lstStyle/>
          <a:p>
            <a:r>
              <a:rPr lang="es-ES" sz="2000" b="1" dirty="0">
                <a:solidFill>
                  <a:schemeClr val="bg1"/>
                </a:solidFill>
                <a:effectLst>
                  <a:outerShdw blurRad="38100" dist="38100" dir="2700000" algn="tl">
                    <a:srgbClr val="000000">
                      <a:alpha val="43137"/>
                    </a:srgbClr>
                  </a:outerShdw>
                </a:effectLst>
                <a:latin typeface="+mj-lt"/>
              </a:rPr>
              <a:t>1.1. Contexto General</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latin typeface="+mj-lt"/>
              </a:rPr>
              <a:t>Tendencias Actuales: La automatización y la tecnología de reconocimiento biométrico están ganando popularidad en varios sectores, incluida la educación. Las instituciones buscan soluciones que mejoren la precisión y eficiencia en la gestión de la asistencia.</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latin typeface="+mj-lt"/>
              </a:rPr>
              <a:t>Demanda del Mercado: Hay una creciente demanda de sistemas que ofrezcan métodos de registro de asistencia más seguros y menos propensos al fraude que los sistemas tradicionales.</a:t>
            </a:r>
          </a:p>
          <a:p>
            <a:r>
              <a:rPr lang="es-ES" sz="2000" b="1" dirty="0">
                <a:solidFill>
                  <a:schemeClr val="bg1"/>
                </a:solidFill>
                <a:effectLst>
                  <a:outerShdw blurRad="38100" dist="38100" dir="2700000" algn="tl">
                    <a:srgbClr val="000000">
                      <a:alpha val="43137"/>
                    </a:srgbClr>
                  </a:outerShdw>
                </a:effectLst>
                <a:latin typeface="+mj-lt"/>
              </a:rPr>
              <a:t>1.2. Tamaño y Crecimiento del Mercado</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latin typeface="+mj-lt"/>
              </a:rPr>
              <a:t>Tamaño Actual del Mercado: Estimaciones del mercado de tecnología biométrica en educación, considerando la adopción en diferentes regiones.</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latin typeface="+mj-lt"/>
              </a:rPr>
              <a:t>Tasa de Crecimiento: Proyecciones de crecimiento del mercado y las razones detrás del aumento en la demanda, como la digitalización y el aumento de la seguridad en las instituciones educativas.</a:t>
            </a:r>
          </a:p>
        </p:txBody>
      </p:sp>
    </p:spTree>
    <p:extLst>
      <p:ext uri="{BB962C8B-B14F-4D97-AF65-F5344CB8AC3E}">
        <p14:creationId xmlns:p14="http://schemas.microsoft.com/office/powerpoint/2010/main" val="74365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E30FEDD-069E-4F43-874B-5C451EAF5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5" name="Rectángulo 4">
            <a:extLst>
              <a:ext uri="{FF2B5EF4-FFF2-40B4-BE49-F238E27FC236}">
                <a16:creationId xmlns:a16="http://schemas.microsoft.com/office/drawing/2014/main" id="{288057BE-F4D4-4FA0-A27B-455E00842AF3}"/>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4800" b="1" dirty="0">
                <a:solidFill>
                  <a:schemeClr val="tx1"/>
                </a:solidFill>
                <a:effectLst>
                  <a:outerShdw blurRad="38100" dist="38100" dir="2700000" algn="tl">
                    <a:srgbClr val="000000">
                      <a:alpha val="43137"/>
                    </a:srgbClr>
                  </a:outerShdw>
                </a:effectLst>
              </a:rPr>
              <a:t>2. Segmentación del Mercado</a:t>
            </a:r>
            <a:endParaRPr lang="es-CO" b="1" dirty="0">
              <a:solidFill>
                <a:schemeClr val="tx1"/>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63BB7E2-E915-42E9-BFF7-0C87E96972B7}"/>
              </a:ext>
            </a:extLst>
          </p:cNvPr>
          <p:cNvSpPr txBox="1"/>
          <p:nvPr/>
        </p:nvSpPr>
        <p:spPr>
          <a:xfrm>
            <a:off x="6096000" y="920621"/>
            <a:ext cx="6216160" cy="5016758"/>
          </a:xfrm>
          <a:prstGeom prst="rect">
            <a:avLst/>
          </a:prstGeom>
          <a:noFill/>
        </p:spPr>
        <p:txBody>
          <a:bodyPr wrap="square">
            <a:spAutoFit/>
          </a:bodyPr>
          <a:lstStyle/>
          <a:p>
            <a:r>
              <a:rPr lang="es-ES" sz="2000" b="1" dirty="0">
                <a:solidFill>
                  <a:schemeClr val="bg1"/>
                </a:solidFill>
                <a:effectLst>
                  <a:outerShdw blurRad="38100" dist="38100" dir="2700000" algn="tl">
                    <a:srgbClr val="000000">
                      <a:alpha val="43137"/>
                    </a:srgbClr>
                  </a:outerShdw>
                </a:effectLst>
              </a:rPr>
              <a:t>2.1. Por Tipo de Institución</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Escuelas Primarias y Secundarias: Necesitan soluciones que sean fáciles de usar y económicas.</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Instituciones de Educación Superior: Pueden requerir sistemas más avanzados con capacidades adicionales, como integración con sistemas de gestión de estudiantes.</a:t>
            </a:r>
          </a:p>
          <a:p>
            <a:r>
              <a:rPr lang="es-ES" sz="2000" b="1" dirty="0">
                <a:solidFill>
                  <a:schemeClr val="bg1"/>
                </a:solidFill>
                <a:effectLst>
                  <a:outerShdw blurRad="38100" dist="38100" dir="2700000" algn="tl">
                    <a:srgbClr val="000000">
                      <a:alpha val="43137"/>
                    </a:srgbClr>
                  </a:outerShdw>
                </a:effectLst>
              </a:rPr>
              <a:t>2.2. Por Región Geográfica</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Norteamérica: Alta adopción de tecnología avanzada y presupuestos más amplios.</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Europa: Fuerte enfoque en la privacidad y la seguridad de los datos.</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Asia-Pacífico: Creciente mercado con un aumento en la inversión en infraestructura educativa.</a:t>
            </a:r>
          </a:p>
          <a:p>
            <a:pPr>
              <a:buFont typeface="Arial" panose="020B0604020202020204" pitchFamily="34" charset="0"/>
              <a:buChar char="•"/>
            </a:pPr>
            <a:r>
              <a:rPr lang="es-ES" sz="2000" b="1" dirty="0">
                <a:solidFill>
                  <a:schemeClr val="bg1"/>
                </a:solidFill>
                <a:effectLst>
                  <a:outerShdw blurRad="38100" dist="38100" dir="2700000" algn="tl">
                    <a:srgbClr val="000000">
                      <a:alpha val="43137"/>
                    </a:srgbClr>
                  </a:outerShdw>
                </a:effectLst>
              </a:rPr>
              <a:t>Latinoamérica: Potencial de crecimiento significativo, aunque con desafíos en términos de costos y adopción.</a:t>
            </a:r>
          </a:p>
        </p:txBody>
      </p:sp>
    </p:spTree>
    <p:extLst>
      <p:ext uri="{BB962C8B-B14F-4D97-AF65-F5344CB8AC3E}">
        <p14:creationId xmlns:p14="http://schemas.microsoft.com/office/powerpoint/2010/main" val="428645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BB4258-10E3-4F77-B2C9-6B0DB75C0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5" name="Rectángulo 4">
            <a:extLst>
              <a:ext uri="{FF2B5EF4-FFF2-40B4-BE49-F238E27FC236}">
                <a16:creationId xmlns:a16="http://schemas.microsoft.com/office/drawing/2014/main" id="{A1A01477-1CB3-451B-BFCC-D4AF42CCF3D6}"/>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4800" b="1" dirty="0">
                <a:solidFill>
                  <a:schemeClr val="tx1"/>
                </a:solidFill>
                <a:effectLst>
                  <a:outerShdw blurRad="38100" dist="38100" dir="2700000" algn="tl">
                    <a:srgbClr val="000000">
                      <a:alpha val="43137"/>
                    </a:srgbClr>
                  </a:outerShdw>
                </a:effectLst>
              </a:rPr>
              <a:t>3. Análisis Competitivo</a:t>
            </a:r>
            <a:endParaRPr lang="es-CO" b="1" dirty="0">
              <a:solidFill>
                <a:schemeClr val="tx1"/>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4583D918-F6F5-4B5D-BF0A-95B619761E1E}"/>
              </a:ext>
            </a:extLst>
          </p:cNvPr>
          <p:cNvSpPr txBox="1"/>
          <p:nvPr/>
        </p:nvSpPr>
        <p:spPr>
          <a:xfrm>
            <a:off x="6096000" y="797647"/>
            <a:ext cx="6216160" cy="5262979"/>
          </a:xfrm>
          <a:prstGeom prst="rect">
            <a:avLst/>
          </a:prstGeom>
          <a:noFill/>
        </p:spPr>
        <p:txBody>
          <a:bodyPr wrap="square">
            <a:spAutoFit/>
          </a:bodyPr>
          <a:lstStyle/>
          <a:p>
            <a:r>
              <a:rPr lang="es-ES" sz="2400" b="1" dirty="0">
                <a:solidFill>
                  <a:schemeClr val="bg1"/>
                </a:solidFill>
                <a:effectLst>
                  <a:outerShdw blurRad="38100" dist="38100" dir="2700000" algn="tl">
                    <a:srgbClr val="000000">
                      <a:alpha val="43137"/>
                    </a:srgbClr>
                  </a:outerShdw>
                </a:effectLst>
              </a:rPr>
              <a:t>3.1. Principales Competidores</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Empresas Líderes: Identificar a los principales proveedores de soluciones biométricas para educación.</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Propuestas de Valor: Comparar las características de los productos, precios y servicios ofrecidos.</a:t>
            </a:r>
          </a:p>
          <a:p>
            <a:r>
              <a:rPr lang="es-ES" sz="2400" b="1" dirty="0">
                <a:solidFill>
                  <a:schemeClr val="bg1"/>
                </a:solidFill>
                <a:effectLst>
                  <a:outerShdw blurRad="38100" dist="38100" dir="2700000" algn="tl">
                    <a:srgbClr val="000000">
                      <a:alpha val="43137"/>
                    </a:srgbClr>
                  </a:outerShdw>
                </a:effectLst>
              </a:rPr>
              <a:t>3.2. Estrategias de Entrada</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Precios: Estrategias de precios y modelos de negocio (compra directa, suscripción).</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Canales de Distribución: Métodos utilizados para llegar a las instituciones educativas (ventas directas, distribuidores, plataformas en línea).</a:t>
            </a:r>
          </a:p>
        </p:txBody>
      </p:sp>
    </p:spTree>
    <p:extLst>
      <p:ext uri="{BB962C8B-B14F-4D97-AF65-F5344CB8AC3E}">
        <p14:creationId xmlns:p14="http://schemas.microsoft.com/office/powerpoint/2010/main" val="487232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F6B8073-49E3-4096-B64A-EE91BFA4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5" name="Rectángulo 4">
            <a:extLst>
              <a:ext uri="{FF2B5EF4-FFF2-40B4-BE49-F238E27FC236}">
                <a16:creationId xmlns:a16="http://schemas.microsoft.com/office/drawing/2014/main" id="{802D7DB5-EFC8-4387-9349-B622D4E7DD5F}"/>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4800" b="1" dirty="0">
                <a:solidFill>
                  <a:schemeClr val="tx1"/>
                </a:solidFill>
                <a:effectLst>
                  <a:outerShdw blurRad="38100" dist="38100" dir="2700000" algn="tl">
                    <a:srgbClr val="000000">
                      <a:alpha val="43137"/>
                    </a:srgbClr>
                  </a:outerShdw>
                </a:effectLst>
              </a:rPr>
              <a:t>4. Análisis de la Demanda</a:t>
            </a:r>
            <a:endParaRPr lang="es-CO" b="1" dirty="0">
              <a:solidFill>
                <a:schemeClr val="tx1"/>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433EA44F-0348-459B-A7A8-4FE454801346}"/>
              </a:ext>
            </a:extLst>
          </p:cNvPr>
          <p:cNvSpPr txBox="1"/>
          <p:nvPr/>
        </p:nvSpPr>
        <p:spPr>
          <a:xfrm>
            <a:off x="6022236" y="1102310"/>
            <a:ext cx="6022236" cy="5262979"/>
          </a:xfrm>
          <a:prstGeom prst="rect">
            <a:avLst/>
          </a:prstGeom>
          <a:noFill/>
        </p:spPr>
        <p:txBody>
          <a:bodyPr wrap="square">
            <a:spAutoFit/>
          </a:bodyPr>
          <a:lstStyle/>
          <a:p>
            <a:r>
              <a:rPr lang="es-ES" sz="2400" b="1" dirty="0">
                <a:solidFill>
                  <a:schemeClr val="bg1"/>
                </a:solidFill>
                <a:effectLst>
                  <a:outerShdw blurRad="38100" dist="38100" dir="2700000" algn="tl">
                    <a:srgbClr val="000000">
                      <a:alpha val="43137"/>
                    </a:srgbClr>
                  </a:outerShdw>
                </a:effectLst>
              </a:rPr>
              <a:t>4.1. Factores Impulsores</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Precisión y Seguridad: La biometría ofrece una alta precisión en el registro de asistencia y seguridad en comparación con métodos tradicionales.</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Eficiencia Operacional: Reducción del tiempo y esfuerzo necesarios para gestionar la asistencia manualmente.</a:t>
            </a:r>
          </a:p>
          <a:p>
            <a:r>
              <a:rPr lang="es-ES" sz="2400" b="1" dirty="0">
                <a:solidFill>
                  <a:schemeClr val="bg1"/>
                </a:solidFill>
                <a:effectLst>
                  <a:outerShdw blurRad="38100" dist="38100" dir="2700000" algn="tl">
                    <a:srgbClr val="000000">
                      <a:alpha val="43137"/>
                    </a:srgbClr>
                  </a:outerShdw>
                </a:effectLst>
              </a:rPr>
              <a:t>4.2. Desafíos</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Costo Inicial: El costo de instalación y mantenimiento puede ser alto.</a:t>
            </a:r>
          </a:p>
          <a:p>
            <a:pPr>
              <a:buFont typeface="Arial" panose="020B0604020202020204" pitchFamily="34" charset="0"/>
              <a:buChar char="•"/>
            </a:pPr>
            <a:r>
              <a:rPr lang="es-ES" sz="2400" b="1" dirty="0">
                <a:solidFill>
                  <a:schemeClr val="bg1"/>
                </a:solidFill>
                <a:effectLst>
                  <a:outerShdw blurRad="38100" dist="38100" dir="2700000" algn="tl">
                    <a:srgbClr val="000000">
                      <a:alpha val="43137"/>
                    </a:srgbClr>
                  </a:outerShdw>
                </a:effectLst>
              </a:rPr>
              <a:t>Privacidad y Regulaciones: Cumplimiento con leyes y regulaciones sobre el manejo de datos biométricos.</a:t>
            </a:r>
          </a:p>
        </p:txBody>
      </p:sp>
    </p:spTree>
    <p:extLst>
      <p:ext uri="{BB962C8B-B14F-4D97-AF65-F5344CB8AC3E}">
        <p14:creationId xmlns:p14="http://schemas.microsoft.com/office/powerpoint/2010/main" val="38254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BC70BA1-9DCA-4476-B01A-759FBA2DB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7" name="Rectángulo 6">
            <a:extLst>
              <a:ext uri="{FF2B5EF4-FFF2-40B4-BE49-F238E27FC236}">
                <a16:creationId xmlns:a16="http://schemas.microsoft.com/office/drawing/2014/main" id="{1CC362C8-6DD5-4917-B58D-F6745D0216B3}"/>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O" sz="4800" b="1" dirty="0">
                <a:solidFill>
                  <a:schemeClr val="tx1"/>
                </a:solidFill>
                <a:effectLst>
                  <a:outerShdw blurRad="38100" dist="38100" dir="2700000" algn="tl">
                    <a:srgbClr val="000000">
                      <a:alpha val="43137"/>
                    </a:srgbClr>
                  </a:outerShdw>
                </a:effectLst>
              </a:rPr>
              <a:t>5. Oportunidades y Amenazas</a:t>
            </a:r>
            <a:endParaRPr lang="es-CO" b="1" dirty="0">
              <a:solidFill>
                <a:schemeClr val="tx1"/>
              </a:solidFill>
              <a:effectLst>
                <a:outerShdw blurRad="38100" dist="38100" dir="2700000" algn="tl">
                  <a:srgbClr val="000000">
                    <a:alpha val="43137"/>
                  </a:srgbClr>
                </a:outerShdw>
              </a:effectLst>
            </a:endParaRPr>
          </a:p>
        </p:txBody>
      </p:sp>
      <p:sp>
        <p:nvSpPr>
          <p:cNvPr id="9" name="CuadroTexto 8">
            <a:extLst>
              <a:ext uri="{FF2B5EF4-FFF2-40B4-BE49-F238E27FC236}">
                <a16:creationId xmlns:a16="http://schemas.microsoft.com/office/drawing/2014/main" id="{F8A23536-509E-4AE3-93E4-5FAA6662EC2E}"/>
              </a:ext>
            </a:extLst>
          </p:cNvPr>
          <p:cNvSpPr txBox="1"/>
          <p:nvPr/>
        </p:nvSpPr>
        <p:spPr>
          <a:xfrm>
            <a:off x="6022236" y="426001"/>
            <a:ext cx="6216160" cy="6555641"/>
          </a:xfrm>
          <a:prstGeom prst="rect">
            <a:avLst/>
          </a:prstGeom>
          <a:noFill/>
        </p:spPr>
        <p:txBody>
          <a:bodyPr wrap="square">
            <a:spAutoFit/>
          </a:bodyPr>
          <a:lstStyle/>
          <a:p>
            <a:r>
              <a:rPr lang="es-ES" sz="2800" b="1" dirty="0">
                <a:solidFill>
                  <a:schemeClr val="bg1"/>
                </a:solidFill>
                <a:effectLst>
                  <a:outerShdw blurRad="38100" dist="38100" dir="2700000" algn="tl">
                    <a:srgbClr val="000000">
                      <a:alpha val="43137"/>
                    </a:srgbClr>
                  </a:outerShdw>
                </a:effectLst>
              </a:rPr>
              <a:t>5.1. Oportunidades</a:t>
            </a:r>
          </a:p>
          <a:p>
            <a:pPr>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rPr>
              <a:t>Innovación Tecnológica: Avances en tecnología biométrica y disminución de costos.</a:t>
            </a:r>
          </a:p>
          <a:p>
            <a:pPr>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rPr>
              <a:t>Crecimiento en la Educación Digital: La tendencia hacia la digitalización en el sector educativo.</a:t>
            </a:r>
          </a:p>
          <a:p>
            <a:r>
              <a:rPr lang="es-ES" sz="2800" b="1" dirty="0">
                <a:solidFill>
                  <a:schemeClr val="bg1"/>
                </a:solidFill>
                <a:effectLst>
                  <a:outerShdw blurRad="38100" dist="38100" dir="2700000" algn="tl">
                    <a:srgbClr val="000000">
                      <a:alpha val="43137"/>
                    </a:srgbClr>
                  </a:outerShdw>
                </a:effectLst>
              </a:rPr>
              <a:t>5.2. Amenazas</a:t>
            </a:r>
          </a:p>
          <a:p>
            <a:pPr>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rPr>
              <a:t>Problemas de Privacidad: Preocupaciones sobre la seguridad de los datos biométricos.</a:t>
            </a:r>
          </a:p>
          <a:p>
            <a:pPr>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rPr>
              <a:t>Competencia Intensa: La entrada de nuevos competidores en el mercado puede reducir las oportunidades de margen.</a:t>
            </a:r>
          </a:p>
        </p:txBody>
      </p:sp>
    </p:spTree>
    <p:extLst>
      <p:ext uri="{BB962C8B-B14F-4D97-AF65-F5344CB8AC3E}">
        <p14:creationId xmlns:p14="http://schemas.microsoft.com/office/powerpoint/2010/main" val="23932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3EA19EE-4AE4-407E-B0C1-0E7454C63C48}"/>
              </a:ext>
            </a:extLst>
          </p:cNvPr>
          <p:cNvGrpSpPr/>
          <p:nvPr/>
        </p:nvGrpSpPr>
        <p:grpSpPr>
          <a:xfrm>
            <a:off x="0" y="-205488"/>
            <a:ext cx="12375207" cy="7063488"/>
            <a:chOff x="0" y="-205488"/>
            <a:chExt cx="12375207" cy="7063488"/>
          </a:xfrm>
        </p:grpSpPr>
        <p:pic>
          <p:nvPicPr>
            <p:cNvPr id="7" name="Imagen 6">
              <a:extLst>
                <a:ext uri="{FF2B5EF4-FFF2-40B4-BE49-F238E27FC236}">
                  <a16:creationId xmlns:a16="http://schemas.microsoft.com/office/drawing/2014/main" id="{F7C4DEDD-43F0-4CFD-9319-07267DC18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8" name="Imagen 7">
              <a:extLst>
                <a:ext uri="{FF2B5EF4-FFF2-40B4-BE49-F238E27FC236}">
                  <a16:creationId xmlns:a16="http://schemas.microsoft.com/office/drawing/2014/main" id="{7EE825CA-87F2-4DF4-8B25-D35950090F7A}"/>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rot="10800000">
              <a:off x="17112" y="-205488"/>
              <a:ext cx="12358095" cy="2651367"/>
            </a:xfrm>
            <a:prstGeom prst="rect">
              <a:avLst/>
            </a:prstGeom>
          </p:spPr>
        </p:pic>
      </p:grpSp>
      <p:pic>
        <p:nvPicPr>
          <p:cNvPr id="9" name="Imagen 8">
            <a:extLst>
              <a:ext uri="{FF2B5EF4-FFF2-40B4-BE49-F238E27FC236}">
                <a16:creationId xmlns:a16="http://schemas.microsoft.com/office/drawing/2014/main" id="{808F5CDA-482C-4D4A-801C-B3A77DFC6785}"/>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22462" y="4255150"/>
            <a:ext cx="12358095" cy="2651367"/>
          </a:xfrm>
          <a:prstGeom prst="rect">
            <a:avLst/>
          </a:prstGeom>
        </p:spPr>
      </p:pic>
      <p:pic>
        <p:nvPicPr>
          <p:cNvPr id="21" name="Imagen 20">
            <a:extLst>
              <a:ext uri="{FF2B5EF4-FFF2-40B4-BE49-F238E27FC236}">
                <a16:creationId xmlns:a16="http://schemas.microsoft.com/office/drawing/2014/main" id="{F7B55B37-B958-4FB3-A961-340EEB894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954" y="-113430"/>
            <a:ext cx="5066201" cy="6104702"/>
          </a:xfrm>
          <a:prstGeom prst="rect">
            <a:avLst/>
          </a:prstGeom>
        </p:spPr>
      </p:pic>
      <p:sp>
        <p:nvSpPr>
          <p:cNvPr id="24" name="CuadroTexto 23">
            <a:extLst>
              <a:ext uri="{FF2B5EF4-FFF2-40B4-BE49-F238E27FC236}">
                <a16:creationId xmlns:a16="http://schemas.microsoft.com/office/drawing/2014/main" id="{258EF1FA-9EDB-437B-9A1D-49A926942AB9}"/>
              </a:ext>
            </a:extLst>
          </p:cNvPr>
          <p:cNvSpPr txBox="1"/>
          <p:nvPr/>
        </p:nvSpPr>
        <p:spPr>
          <a:xfrm>
            <a:off x="979388" y="1738706"/>
            <a:ext cx="5680343" cy="3477875"/>
          </a:xfrm>
          <a:prstGeom prst="rect">
            <a:avLst/>
          </a:prstGeom>
          <a:noFill/>
        </p:spPr>
        <p:txBody>
          <a:bodyPr wrap="square" rtlCol="0">
            <a:spAutoFit/>
          </a:bodyPr>
          <a:lstStyle/>
          <a:p>
            <a:r>
              <a:rPr lang="es-ES" sz="4400" b="1" dirty="0">
                <a:solidFill>
                  <a:srgbClr val="002060"/>
                </a:solidFill>
                <a:effectLst>
                  <a:outerShdw blurRad="38100" dist="38100" dir="2700000" algn="tl">
                    <a:srgbClr val="000000">
                      <a:alpha val="43137"/>
                    </a:srgbClr>
                  </a:outerShdw>
                </a:effectLst>
              </a:rPr>
              <a:t>Si te interesa nuestros servicios nos puedes contactar al correo</a:t>
            </a:r>
          </a:p>
          <a:p>
            <a:endParaRPr lang="es-ES" sz="4400" b="1" dirty="0">
              <a:solidFill>
                <a:srgbClr val="002060"/>
              </a:solidFill>
              <a:effectLst>
                <a:outerShdw blurRad="38100" dist="38100" dir="2700000" algn="tl">
                  <a:srgbClr val="000000">
                    <a:alpha val="43137"/>
                  </a:srgbClr>
                </a:outerShdw>
              </a:effectLst>
            </a:endParaRPr>
          </a:p>
          <a:p>
            <a:endParaRPr lang="es-CO" sz="4400" b="1" dirty="0">
              <a:solidFill>
                <a:srgbClr val="002060"/>
              </a:solidFill>
              <a:effectLst>
                <a:outerShdw blurRad="38100" dist="38100" dir="2700000" algn="tl">
                  <a:srgbClr val="000000">
                    <a:alpha val="43137"/>
                  </a:srgbClr>
                </a:outerShdw>
              </a:effectLst>
            </a:endParaRPr>
          </a:p>
        </p:txBody>
      </p:sp>
      <p:sp>
        <p:nvSpPr>
          <p:cNvPr id="25" name="CuadroTexto 24">
            <a:extLst>
              <a:ext uri="{FF2B5EF4-FFF2-40B4-BE49-F238E27FC236}">
                <a16:creationId xmlns:a16="http://schemas.microsoft.com/office/drawing/2014/main" id="{07ADB6C9-5A55-4C7B-B7D8-2D01ED17FFAD}"/>
              </a:ext>
            </a:extLst>
          </p:cNvPr>
          <p:cNvSpPr txBox="1"/>
          <p:nvPr/>
        </p:nvSpPr>
        <p:spPr>
          <a:xfrm>
            <a:off x="1246347" y="3820942"/>
            <a:ext cx="6983584" cy="830997"/>
          </a:xfrm>
          <a:prstGeom prst="rect">
            <a:avLst/>
          </a:prstGeom>
          <a:noFill/>
        </p:spPr>
        <p:txBody>
          <a:bodyPr wrap="square">
            <a:spAutoFit/>
          </a:bodyPr>
          <a:lstStyle/>
          <a:p>
            <a:r>
              <a:rPr lang="es-CO" sz="2400" b="1" i="0" dirty="0">
                <a:solidFill>
                  <a:srgbClr val="1F1F1F"/>
                </a:solidFill>
                <a:effectLst>
                  <a:outerShdw blurRad="38100" dist="38100" dir="2700000" algn="tl">
                    <a:srgbClr val="000000">
                      <a:alpha val="43137"/>
                    </a:srgbClr>
                  </a:outerShdw>
                </a:effectLst>
                <a:latin typeface="Google Sans"/>
              </a:rPr>
              <a:t>asistckeck.laboral@gmail.com</a:t>
            </a:r>
          </a:p>
          <a:p>
            <a:endParaRPr lang="es-CO"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673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77F43CA-5EF0-45D7-AB9F-60ED89E51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7600"/>
          </a:xfrm>
          <a:prstGeom prst="rect">
            <a:avLst/>
          </a:prstGeom>
        </p:spPr>
      </p:pic>
      <p:sp>
        <p:nvSpPr>
          <p:cNvPr id="10" name="CuadroTexto 9">
            <a:extLst>
              <a:ext uri="{FF2B5EF4-FFF2-40B4-BE49-F238E27FC236}">
                <a16:creationId xmlns:a16="http://schemas.microsoft.com/office/drawing/2014/main" id="{77C5A637-7E19-4156-8499-8D29A2E16529}"/>
              </a:ext>
            </a:extLst>
          </p:cNvPr>
          <p:cNvSpPr txBox="1"/>
          <p:nvPr/>
        </p:nvSpPr>
        <p:spPr>
          <a:xfrm>
            <a:off x="6096000" y="1690062"/>
            <a:ext cx="5718629" cy="3477875"/>
          </a:xfrm>
          <a:prstGeom prst="rect">
            <a:avLst/>
          </a:prstGeom>
          <a:noFill/>
        </p:spPr>
        <p:txBody>
          <a:bodyPr wrap="square" rtlCol="0">
            <a:spAutoFit/>
          </a:bodyPr>
          <a:lstStyle/>
          <a:p>
            <a:pPr algn="ctr"/>
            <a:r>
              <a:rPr lang="es-ES" sz="2000" b="1" dirty="0">
                <a:solidFill>
                  <a:schemeClr val="bg1"/>
                </a:solidFill>
                <a:effectLst>
                  <a:outerShdw blurRad="38100" dist="38100" dir="2700000" algn="tl">
                    <a:srgbClr val="000000">
                      <a:alpha val="43137"/>
                    </a:srgbClr>
                  </a:outerShdw>
                </a:effectLst>
              </a:rPr>
              <a:t>En AssistCheck, somos un equipo dedicado a transformar la gestión de asistencia en instituciones educativas mediante tecnología avanzada. Fundada por Juan Sebastián Reyes, nuestra empresa ofrece un sistema innovador de registro de asistencia basado en huellas digitales. Con un equipo con bases en programación, logística y marketing, nuestro objetivo es simplificar y optimizar los procesos administrativos en el ámbito educativo, brindando soluciones seguras y eficientes que facilitan la vida en las instituciones.</a:t>
            </a:r>
            <a:endParaRPr lang="es-CO" sz="2000" b="1" dirty="0">
              <a:solidFill>
                <a:schemeClr val="bg1"/>
              </a:solidFill>
              <a:effectLst>
                <a:outerShdw blurRad="38100" dist="38100" dir="2700000" algn="tl">
                  <a:srgbClr val="000000">
                    <a:alpha val="43137"/>
                  </a:srgbClr>
                </a:outerShdw>
              </a:effectLst>
            </a:endParaRPr>
          </a:p>
        </p:txBody>
      </p:sp>
      <p:sp>
        <p:nvSpPr>
          <p:cNvPr id="12" name="Rectángulo 11">
            <a:extLst>
              <a:ext uri="{FF2B5EF4-FFF2-40B4-BE49-F238E27FC236}">
                <a16:creationId xmlns:a16="http://schemas.microsoft.com/office/drawing/2014/main" id="{C849C0C6-ABEA-4BF5-AED2-1D40708193C0}"/>
              </a:ext>
            </a:extLst>
          </p:cNvPr>
          <p:cNvSpPr/>
          <p:nvPr/>
        </p:nvSpPr>
        <p:spPr>
          <a:xfrm>
            <a:off x="0" y="-304801"/>
            <a:ext cx="6022236" cy="7772401"/>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4800" b="1" dirty="0">
                <a:solidFill>
                  <a:schemeClr val="tx1"/>
                </a:solidFill>
                <a:effectLst>
                  <a:outerShdw blurRad="38100" dist="38100" dir="2700000" algn="tl">
                    <a:srgbClr val="000000">
                      <a:alpha val="43137"/>
                    </a:srgbClr>
                  </a:outerShdw>
                </a:effectLst>
              </a:rPr>
              <a:t>¿QUIÉNES SOMOS?</a:t>
            </a:r>
            <a:endParaRPr lang="es-CO"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146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05A08943-BECA-495B-BB31-EFCEBF19092F}"/>
              </a:ext>
            </a:extLst>
          </p:cNvPr>
          <p:cNvGrpSpPr/>
          <p:nvPr/>
        </p:nvGrpSpPr>
        <p:grpSpPr>
          <a:xfrm>
            <a:off x="-1" y="-95846"/>
            <a:ext cx="12375208" cy="6961043"/>
            <a:chOff x="-1" y="-95846"/>
            <a:chExt cx="12375208" cy="6961043"/>
          </a:xfrm>
        </p:grpSpPr>
        <p:pic>
          <p:nvPicPr>
            <p:cNvPr id="7" name="Imagen 6">
              <a:extLst>
                <a:ext uri="{FF2B5EF4-FFF2-40B4-BE49-F238E27FC236}">
                  <a16:creationId xmlns:a16="http://schemas.microsoft.com/office/drawing/2014/main" id="{7F3A5564-A0C9-4FF9-9373-F406E1723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5" name="Imagen 4">
              <a:extLst>
                <a:ext uri="{FF2B5EF4-FFF2-40B4-BE49-F238E27FC236}">
                  <a16:creationId xmlns:a16="http://schemas.microsoft.com/office/drawing/2014/main" id="{2E5F0E66-FA76-45ED-80A0-770998212D36}"/>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17112" y="4213830"/>
              <a:ext cx="12358095" cy="2651367"/>
            </a:xfrm>
            <a:prstGeom prst="rect">
              <a:avLst/>
            </a:prstGeom>
          </p:spPr>
        </p:pic>
        <p:pic>
          <p:nvPicPr>
            <p:cNvPr id="6" name="Imagen 5">
              <a:extLst>
                <a:ext uri="{FF2B5EF4-FFF2-40B4-BE49-F238E27FC236}">
                  <a16:creationId xmlns:a16="http://schemas.microsoft.com/office/drawing/2014/main" id="{9FFD3606-54D4-452C-BFEF-5BE679CA266A}"/>
                </a:ext>
              </a:extLst>
            </p:cNvPr>
            <p:cNvPicPr>
              <a:picLocks noChangeAspect="1"/>
            </p:cNvPicPr>
            <p:nvPr/>
          </p:nvPicPr>
          <p:blipFill rotWithShape="1">
            <a:blip r:embed="rId3">
              <a:extLst>
                <a:ext uri="{28A0092B-C50C-407E-A947-70E740481C1C}">
                  <a14:useLocalDpi xmlns:a14="http://schemas.microsoft.com/office/drawing/2010/main" val="0"/>
                </a:ext>
              </a:extLst>
            </a:blip>
            <a:srcRect t="26050"/>
            <a:stretch/>
          </p:blipFill>
          <p:spPr>
            <a:xfrm rot="10800000">
              <a:off x="-1" y="-95846"/>
              <a:ext cx="12358095" cy="2740015"/>
            </a:xfrm>
            <a:prstGeom prst="rect">
              <a:avLst/>
            </a:prstGeom>
          </p:spPr>
        </p:pic>
      </p:grpSp>
      <p:sp>
        <p:nvSpPr>
          <p:cNvPr id="13" name="CuadroTexto 12">
            <a:extLst>
              <a:ext uri="{FF2B5EF4-FFF2-40B4-BE49-F238E27FC236}">
                <a16:creationId xmlns:a16="http://schemas.microsoft.com/office/drawing/2014/main" id="{854305EA-0D80-4B74-99EF-E4CE1B8EA421}"/>
              </a:ext>
            </a:extLst>
          </p:cNvPr>
          <p:cNvSpPr txBox="1"/>
          <p:nvPr/>
        </p:nvSpPr>
        <p:spPr>
          <a:xfrm>
            <a:off x="203201" y="434731"/>
            <a:ext cx="12358095" cy="646331"/>
          </a:xfrm>
          <a:prstGeom prst="rect">
            <a:avLst/>
          </a:prstGeom>
          <a:noFill/>
        </p:spPr>
        <p:txBody>
          <a:bodyPr wrap="square" rtlCol="0">
            <a:spAutoFit/>
          </a:bodyPr>
          <a:lstStyle/>
          <a:p>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1.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2.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3.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4.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5. </a:t>
            </a:r>
            <a:endParaRPr lang="es-CO" b="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15" name="CuadroTexto 14">
            <a:extLst>
              <a:ext uri="{FF2B5EF4-FFF2-40B4-BE49-F238E27FC236}">
                <a16:creationId xmlns:a16="http://schemas.microsoft.com/office/drawing/2014/main" id="{D2815FEA-F7E8-4BBE-B5DA-38AB1975F5F7}"/>
              </a:ext>
            </a:extLst>
          </p:cNvPr>
          <p:cNvSpPr txBox="1"/>
          <p:nvPr/>
        </p:nvSpPr>
        <p:spPr>
          <a:xfrm>
            <a:off x="17112" y="1444232"/>
            <a:ext cx="1872342" cy="1077218"/>
          </a:xfrm>
          <a:prstGeom prst="rect">
            <a:avLst/>
          </a:prstGeom>
          <a:noFill/>
        </p:spPr>
        <p:txBody>
          <a:bodyPr wrap="square" rtlCol="0">
            <a:spAutoFit/>
          </a:bodyPr>
          <a:lstStyle/>
          <a:p>
            <a:r>
              <a:rPr lang="es-CO" sz="3200" b="1" dirty="0">
                <a:solidFill>
                  <a:srgbClr val="002060"/>
                </a:solidFill>
                <a:effectLst>
                  <a:outerShdw blurRad="38100" dist="38100" dir="2700000" algn="tl">
                    <a:srgbClr val="000000">
                      <a:alpha val="43137"/>
                    </a:srgbClr>
                  </a:outerShdw>
                </a:effectLst>
              </a:rPr>
              <a:t>Resumen Ejecutivo</a:t>
            </a:r>
          </a:p>
        </p:txBody>
      </p:sp>
      <p:sp>
        <p:nvSpPr>
          <p:cNvPr id="16" name="CuadroTexto 15">
            <a:extLst>
              <a:ext uri="{FF2B5EF4-FFF2-40B4-BE49-F238E27FC236}">
                <a16:creationId xmlns:a16="http://schemas.microsoft.com/office/drawing/2014/main" id="{D1E3FD63-6BDC-4078-A742-041D66BCCE6B}"/>
              </a:ext>
            </a:extLst>
          </p:cNvPr>
          <p:cNvSpPr txBox="1"/>
          <p:nvPr/>
        </p:nvSpPr>
        <p:spPr>
          <a:xfrm>
            <a:off x="2085402" y="1226522"/>
            <a:ext cx="2355974" cy="1569660"/>
          </a:xfrm>
          <a:prstGeom prst="rect">
            <a:avLst/>
          </a:prstGeom>
          <a:noFill/>
        </p:spPr>
        <p:txBody>
          <a:bodyPr wrap="square" rtlCol="0">
            <a:spAutoFit/>
          </a:bodyPr>
          <a:lstStyle/>
          <a:p>
            <a:pPr algn="ctr"/>
            <a:r>
              <a:rPr lang="es-CO" sz="3200" b="1" dirty="0">
                <a:solidFill>
                  <a:srgbClr val="002060"/>
                </a:solidFill>
                <a:effectLst>
                  <a:outerShdw blurRad="38100" dist="38100" dir="2700000" algn="tl">
                    <a:srgbClr val="000000">
                      <a:alpha val="43137"/>
                    </a:srgbClr>
                  </a:outerShdw>
                </a:effectLst>
              </a:rPr>
              <a:t>Descripción de la Empresa</a:t>
            </a:r>
          </a:p>
        </p:txBody>
      </p:sp>
      <p:sp>
        <p:nvSpPr>
          <p:cNvPr id="19" name="CuadroTexto 18">
            <a:extLst>
              <a:ext uri="{FF2B5EF4-FFF2-40B4-BE49-F238E27FC236}">
                <a16:creationId xmlns:a16="http://schemas.microsoft.com/office/drawing/2014/main" id="{2E7B85AC-1212-4669-B5D3-44CCFD2467F5}"/>
              </a:ext>
            </a:extLst>
          </p:cNvPr>
          <p:cNvSpPr txBox="1"/>
          <p:nvPr/>
        </p:nvSpPr>
        <p:spPr>
          <a:xfrm>
            <a:off x="5018172" y="1472743"/>
            <a:ext cx="2355974" cy="1077218"/>
          </a:xfrm>
          <a:prstGeom prst="rect">
            <a:avLst/>
          </a:prstGeom>
          <a:noFill/>
        </p:spPr>
        <p:txBody>
          <a:bodyPr wrap="square" rtlCol="0">
            <a:spAutoFit/>
          </a:bodyPr>
          <a:lstStyle/>
          <a:p>
            <a:pPr algn="ctr"/>
            <a:r>
              <a:rPr lang="es-CO" sz="3200" b="1" dirty="0">
                <a:solidFill>
                  <a:srgbClr val="002060"/>
                </a:solidFill>
                <a:effectLst>
                  <a:outerShdw blurRad="38100" dist="38100" dir="2700000" algn="tl">
                    <a:srgbClr val="000000">
                      <a:alpha val="43137"/>
                    </a:srgbClr>
                  </a:outerShdw>
                </a:effectLst>
              </a:rPr>
              <a:t>Productos o </a:t>
            </a:r>
            <a:r>
              <a:rPr lang="es-CO" sz="3200" b="1" dirty="0">
                <a:solidFill>
                  <a:schemeClr val="accent1">
                    <a:lumMod val="60000"/>
                    <a:lumOff val="40000"/>
                  </a:schemeClr>
                </a:solidFill>
                <a:effectLst>
                  <a:outerShdw blurRad="38100" dist="38100" dir="2700000" algn="tl">
                    <a:srgbClr val="000000">
                      <a:alpha val="43137"/>
                    </a:srgbClr>
                  </a:outerShdw>
                </a:effectLst>
              </a:rPr>
              <a:t>Servicios</a:t>
            </a:r>
          </a:p>
        </p:txBody>
      </p:sp>
      <p:sp>
        <p:nvSpPr>
          <p:cNvPr id="20" name="CuadroTexto 19">
            <a:extLst>
              <a:ext uri="{FF2B5EF4-FFF2-40B4-BE49-F238E27FC236}">
                <a16:creationId xmlns:a16="http://schemas.microsoft.com/office/drawing/2014/main" id="{E7FD6EDA-A6A6-4BE5-AA10-F4D0A76FA429}"/>
              </a:ext>
            </a:extLst>
          </p:cNvPr>
          <p:cNvSpPr txBox="1"/>
          <p:nvPr/>
        </p:nvSpPr>
        <p:spPr>
          <a:xfrm>
            <a:off x="7765568" y="1474548"/>
            <a:ext cx="2355974" cy="1077218"/>
          </a:xfrm>
          <a:prstGeom prst="rect">
            <a:avLst/>
          </a:prstGeom>
          <a:noFill/>
        </p:spPr>
        <p:txBody>
          <a:bodyPr wrap="square" rtlCol="0">
            <a:spAutoFit/>
          </a:bodyPr>
          <a:lstStyle/>
          <a:p>
            <a:pPr algn="ctr"/>
            <a:r>
              <a:rPr lang="es-CO" sz="3200" b="1" dirty="0">
                <a:solidFill>
                  <a:schemeClr val="accent1">
                    <a:lumMod val="60000"/>
                    <a:lumOff val="40000"/>
                  </a:schemeClr>
                </a:solidFill>
                <a:effectLst>
                  <a:outerShdw blurRad="38100" dist="38100" dir="2700000" algn="tl">
                    <a:srgbClr val="000000">
                      <a:alpha val="43137"/>
                    </a:srgbClr>
                  </a:outerShdw>
                </a:effectLst>
              </a:rPr>
              <a:t>Plan Operativo</a:t>
            </a:r>
          </a:p>
        </p:txBody>
      </p:sp>
      <p:sp>
        <p:nvSpPr>
          <p:cNvPr id="23" name="CuadroTexto 22">
            <a:extLst>
              <a:ext uri="{FF2B5EF4-FFF2-40B4-BE49-F238E27FC236}">
                <a16:creationId xmlns:a16="http://schemas.microsoft.com/office/drawing/2014/main" id="{DBF1BC36-B95A-4EED-BDF8-601AF1913728}"/>
              </a:ext>
            </a:extLst>
          </p:cNvPr>
          <p:cNvSpPr txBox="1"/>
          <p:nvPr/>
        </p:nvSpPr>
        <p:spPr>
          <a:xfrm>
            <a:off x="10079029" y="1559755"/>
            <a:ext cx="2355974" cy="1569660"/>
          </a:xfrm>
          <a:prstGeom prst="rect">
            <a:avLst/>
          </a:prstGeom>
          <a:noFill/>
        </p:spPr>
        <p:txBody>
          <a:bodyPr wrap="square" rtlCol="0">
            <a:spAutoFit/>
          </a:bodyPr>
          <a:lstStyle/>
          <a:p>
            <a:pPr algn="ctr"/>
            <a:r>
              <a:rPr lang="es-CO" sz="3200" b="1" dirty="0">
                <a:solidFill>
                  <a:schemeClr val="accent1">
                    <a:lumMod val="60000"/>
                    <a:lumOff val="40000"/>
                  </a:schemeClr>
                </a:solidFill>
                <a:effectLst>
                  <a:outerShdw blurRad="38100" dist="38100" dir="2700000" algn="tl">
                    <a:srgbClr val="000000">
                      <a:alpha val="43137"/>
                    </a:srgbClr>
                  </a:outerShdw>
                </a:effectLst>
              </a:rPr>
              <a:t>Plan de Recursos Humanos</a:t>
            </a:r>
          </a:p>
        </p:txBody>
      </p:sp>
      <p:sp>
        <p:nvSpPr>
          <p:cNvPr id="24" name="CuadroTexto 23">
            <a:extLst>
              <a:ext uri="{FF2B5EF4-FFF2-40B4-BE49-F238E27FC236}">
                <a16:creationId xmlns:a16="http://schemas.microsoft.com/office/drawing/2014/main" id="{FE7B5F44-7A09-4DF2-9B17-121C43E45158}"/>
              </a:ext>
            </a:extLst>
          </p:cNvPr>
          <p:cNvSpPr txBox="1"/>
          <p:nvPr/>
        </p:nvSpPr>
        <p:spPr>
          <a:xfrm>
            <a:off x="203201" y="5938067"/>
            <a:ext cx="7721599" cy="646331"/>
          </a:xfrm>
          <a:prstGeom prst="rect">
            <a:avLst/>
          </a:prstGeom>
          <a:noFill/>
        </p:spPr>
        <p:txBody>
          <a:bodyPr wrap="square" rtlCol="0">
            <a:spAutoFit/>
          </a:bodyPr>
          <a:lstStyle/>
          <a:p>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6.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7.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r>
              <a:rPr lang="es-ES" sz="3600" b="1" dirty="0">
                <a:solidFill>
                  <a:schemeClr val="bg1"/>
                </a:solidFill>
                <a:effectLst>
                  <a:outerShdw blurRad="38100" dist="38100" dir="2700000" algn="tl">
                    <a:srgbClr val="000000">
                      <a:alpha val="43137"/>
                    </a:srgbClr>
                  </a:outerShdw>
                </a:effectLst>
                <a:latin typeface="Algerian" panose="04020705040A02060702" pitchFamily="82" charset="0"/>
              </a:rPr>
              <a:t>           8.          </a:t>
            </a:r>
            <a:r>
              <a:rPr lang="es-ES" sz="3600" b="1" dirty="0">
                <a:solidFill>
                  <a:srgbClr val="002060"/>
                </a:solidFill>
                <a:effectLst>
                  <a:outerShdw blurRad="38100" dist="38100" dir="2700000" algn="tl">
                    <a:srgbClr val="000000">
                      <a:alpha val="43137"/>
                    </a:srgbClr>
                  </a:outerShdw>
                </a:effectLst>
                <a:latin typeface="Algerian" panose="04020705040A02060702" pitchFamily="82" charset="0"/>
              </a:rPr>
              <a:t>|</a:t>
            </a:r>
            <a:endParaRPr lang="es-CO" b="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25" name="CuadroTexto 24">
            <a:extLst>
              <a:ext uri="{FF2B5EF4-FFF2-40B4-BE49-F238E27FC236}">
                <a16:creationId xmlns:a16="http://schemas.microsoft.com/office/drawing/2014/main" id="{ED6224EB-7CB4-4598-B2BB-7E560E973C8E}"/>
              </a:ext>
            </a:extLst>
          </p:cNvPr>
          <p:cNvSpPr txBox="1"/>
          <p:nvPr/>
        </p:nvSpPr>
        <p:spPr>
          <a:xfrm>
            <a:off x="5192075" y="4800482"/>
            <a:ext cx="2204383" cy="584775"/>
          </a:xfrm>
          <a:prstGeom prst="rect">
            <a:avLst/>
          </a:prstGeom>
          <a:noFill/>
        </p:spPr>
        <p:txBody>
          <a:bodyPr wrap="square" rtlCol="0">
            <a:spAutoFit/>
          </a:bodyPr>
          <a:lstStyle/>
          <a:p>
            <a:r>
              <a:rPr lang="es-ES" sz="3200" b="1" dirty="0">
                <a:solidFill>
                  <a:srgbClr val="002060"/>
                </a:solidFill>
                <a:effectLst>
                  <a:outerShdw blurRad="38100" dist="38100" dir="2700000" algn="tl">
                    <a:srgbClr val="000000">
                      <a:alpha val="43137"/>
                    </a:srgbClr>
                  </a:outerShdw>
                </a:effectLst>
              </a:rPr>
              <a:t>C</a:t>
            </a:r>
            <a:r>
              <a:rPr lang="es-CO" sz="3200" b="1" dirty="0" err="1">
                <a:solidFill>
                  <a:srgbClr val="002060"/>
                </a:solidFill>
                <a:effectLst>
                  <a:outerShdw blurRad="38100" dist="38100" dir="2700000" algn="tl">
                    <a:srgbClr val="000000">
                      <a:alpha val="43137"/>
                    </a:srgbClr>
                  </a:outerShdw>
                </a:effectLst>
              </a:rPr>
              <a:t>onclusión</a:t>
            </a:r>
            <a:endParaRPr lang="es-CO" sz="3200" b="1" dirty="0">
              <a:solidFill>
                <a:srgbClr val="002060"/>
              </a:solidFill>
              <a:effectLst>
                <a:outerShdw blurRad="38100" dist="38100" dir="2700000" algn="tl">
                  <a:srgbClr val="000000">
                    <a:alpha val="43137"/>
                  </a:srgbClr>
                </a:outerShdw>
              </a:effectLst>
            </a:endParaRPr>
          </a:p>
        </p:txBody>
      </p:sp>
      <p:sp>
        <p:nvSpPr>
          <p:cNvPr id="26" name="CuadroTexto 25">
            <a:extLst>
              <a:ext uri="{FF2B5EF4-FFF2-40B4-BE49-F238E27FC236}">
                <a16:creationId xmlns:a16="http://schemas.microsoft.com/office/drawing/2014/main" id="{56F90863-7A0C-485A-B3AC-1B42EBB6B0BF}"/>
              </a:ext>
            </a:extLst>
          </p:cNvPr>
          <p:cNvSpPr txBox="1"/>
          <p:nvPr/>
        </p:nvSpPr>
        <p:spPr>
          <a:xfrm>
            <a:off x="-24747" y="4493862"/>
            <a:ext cx="2600382" cy="1077218"/>
          </a:xfrm>
          <a:prstGeom prst="rect">
            <a:avLst/>
          </a:prstGeom>
          <a:noFill/>
        </p:spPr>
        <p:txBody>
          <a:bodyPr wrap="square" rtlCol="0">
            <a:spAutoFit/>
          </a:bodyPr>
          <a:lstStyle/>
          <a:p>
            <a:r>
              <a:rPr lang="es-CO" sz="3200" b="1" dirty="0">
                <a:solidFill>
                  <a:srgbClr val="002060"/>
                </a:solidFill>
                <a:effectLst>
                  <a:outerShdw blurRad="38100" dist="38100" dir="2700000" algn="tl">
                    <a:srgbClr val="000000">
                      <a:alpha val="43137"/>
                    </a:srgbClr>
                  </a:outerShdw>
                </a:effectLst>
              </a:rPr>
              <a:t>Estrategia de Crecimiento</a:t>
            </a:r>
          </a:p>
        </p:txBody>
      </p:sp>
      <p:sp>
        <p:nvSpPr>
          <p:cNvPr id="27" name="CuadroTexto 26">
            <a:extLst>
              <a:ext uri="{FF2B5EF4-FFF2-40B4-BE49-F238E27FC236}">
                <a16:creationId xmlns:a16="http://schemas.microsoft.com/office/drawing/2014/main" id="{DD252804-4591-4683-BF85-043E4A39B0AE}"/>
              </a:ext>
            </a:extLst>
          </p:cNvPr>
          <p:cNvSpPr txBox="1"/>
          <p:nvPr/>
        </p:nvSpPr>
        <p:spPr>
          <a:xfrm>
            <a:off x="2406594" y="4476277"/>
            <a:ext cx="2600382" cy="1569660"/>
          </a:xfrm>
          <a:prstGeom prst="rect">
            <a:avLst/>
          </a:prstGeom>
          <a:noFill/>
        </p:spPr>
        <p:txBody>
          <a:bodyPr wrap="square" rtlCol="0">
            <a:spAutoFit/>
          </a:bodyPr>
          <a:lstStyle/>
          <a:p>
            <a:r>
              <a:rPr lang="es-ES" sz="3200" b="1" dirty="0">
                <a:solidFill>
                  <a:srgbClr val="002060"/>
                </a:solidFill>
                <a:effectLst>
                  <a:outerShdw blurRad="38100" dist="38100" dir="2700000" algn="tl">
                    <a:srgbClr val="000000">
                      <a:alpha val="43137"/>
                    </a:srgbClr>
                  </a:outerShdw>
                </a:effectLst>
              </a:rPr>
              <a:t>A</a:t>
            </a:r>
            <a:r>
              <a:rPr lang="es-CO" sz="3200" b="1" dirty="0">
                <a:solidFill>
                  <a:srgbClr val="002060"/>
                </a:solidFill>
                <a:effectLst>
                  <a:outerShdw blurRad="38100" dist="38100" dir="2700000" algn="tl">
                    <a:srgbClr val="000000">
                      <a:alpha val="43137"/>
                    </a:srgbClr>
                  </a:outerShdw>
                </a:effectLst>
              </a:rPr>
              <a:t>nálisis de Mercado</a:t>
            </a:r>
          </a:p>
          <a:p>
            <a:endParaRPr lang="es-CO" sz="3200" b="1" dirty="0">
              <a:solidFill>
                <a:srgbClr val="002060"/>
              </a:solidFill>
              <a:effectLst>
                <a:outerShdw blurRad="38100" dist="38100" dir="2700000" algn="tl">
                  <a:srgbClr val="000000">
                    <a:alpha val="43137"/>
                  </a:srgbClr>
                </a:outerShdw>
              </a:effectLst>
            </a:endParaRPr>
          </a:p>
        </p:txBody>
      </p:sp>
      <p:sp>
        <p:nvSpPr>
          <p:cNvPr id="29" name="CuadroTexto 28">
            <a:extLst>
              <a:ext uri="{FF2B5EF4-FFF2-40B4-BE49-F238E27FC236}">
                <a16:creationId xmlns:a16="http://schemas.microsoft.com/office/drawing/2014/main" id="{E3B25583-7648-4837-8592-6F31A9B5E9A9}"/>
              </a:ext>
            </a:extLst>
          </p:cNvPr>
          <p:cNvSpPr txBox="1"/>
          <p:nvPr/>
        </p:nvSpPr>
        <p:spPr>
          <a:xfrm>
            <a:off x="7765568" y="5704114"/>
            <a:ext cx="4426432" cy="1015663"/>
          </a:xfrm>
          <a:prstGeom prst="rect">
            <a:avLst/>
          </a:prstGeom>
          <a:noFill/>
        </p:spPr>
        <p:txBody>
          <a:bodyPr wrap="square" rtlCol="0">
            <a:spAutoFit/>
          </a:bodyPr>
          <a:lstStyle/>
          <a:p>
            <a:r>
              <a:rPr lang="es-ES" sz="6000" b="1" dirty="0">
                <a:solidFill>
                  <a:srgbClr val="001E3A"/>
                </a:solidFill>
                <a:effectLst>
                  <a:outerShdw blurRad="38100" dist="38100" dir="2700000" algn="tl">
                    <a:srgbClr val="000000">
                      <a:alpha val="43137"/>
                    </a:srgbClr>
                  </a:outerShdw>
                </a:effectLst>
                <a:latin typeface="Franklin Gothic Heavy" panose="020B0903020102020204" pitchFamily="34" charset="0"/>
              </a:rPr>
              <a:t>CONTENIDO</a:t>
            </a:r>
            <a:endParaRPr lang="es-CO" sz="2400" b="1" dirty="0">
              <a:solidFill>
                <a:srgbClr val="001E3A"/>
              </a:solidFill>
              <a:effectLst>
                <a:outerShdw blurRad="38100" dist="38100" dir="2700000" algn="tl">
                  <a:srgbClr val="000000">
                    <a:alpha val="43137"/>
                  </a:srgbClr>
                </a:outerShdw>
              </a:effectLst>
              <a:latin typeface="Franklin Gothic Heavy" panose="020B0903020102020204" pitchFamily="34" charset="0"/>
            </a:endParaRPr>
          </a:p>
        </p:txBody>
      </p:sp>
    </p:spTree>
    <p:extLst>
      <p:ext uri="{BB962C8B-B14F-4D97-AF65-F5344CB8AC3E}">
        <p14:creationId xmlns:p14="http://schemas.microsoft.com/office/powerpoint/2010/main" val="31182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A05ED8F-3909-440B-9AF2-8751BD9281B1}"/>
              </a:ext>
            </a:extLst>
          </p:cNvPr>
          <p:cNvGrpSpPr/>
          <p:nvPr/>
        </p:nvGrpSpPr>
        <p:grpSpPr>
          <a:xfrm>
            <a:off x="0" y="-95845"/>
            <a:ext cx="12375207" cy="6961042"/>
            <a:chOff x="0" y="-95845"/>
            <a:chExt cx="12375207" cy="6961042"/>
          </a:xfrm>
        </p:grpSpPr>
        <p:pic>
          <p:nvPicPr>
            <p:cNvPr id="5" name="Imagen 4">
              <a:extLst>
                <a:ext uri="{FF2B5EF4-FFF2-40B4-BE49-F238E27FC236}">
                  <a16:creationId xmlns:a16="http://schemas.microsoft.com/office/drawing/2014/main" id="{BC335896-214A-45B9-9AEE-A768306B5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6" name="Imagen 5">
              <a:extLst>
                <a:ext uri="{FF2B5EF4-FFF2-40B4-BE49-F238E27FC236}">
                  <a16:creationId xmlns:a16="http://schemas.microsoft.com/office/drawing/2014/main" id="{8B55C510-948C-4CDD-99EE-6EB797688011}"/>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17112" y="4213830"/>
              <a:ext cx="12358095" cy="2651367"/>
            </a:xfrm>
            <a:prstGeom prst="rect">
              <a:avLst/>
            </a:prstGeom>
          </p:spPr>
        </p:pic>
      </p:grpSp>
      <p:sp>
        <p:nvSpPr>
          <p:cNvPr id="8" name="Rectángulo 7">
            <a:extLst>
              <a:ext uri="{FF2B5EF4-FFF2-40B4-BE49-F238E27FC236}">
                <a16:creationId xmlns:a16="http://schemas.microsoft.com/office/drawing/2014/main" id="{6A7A3416-4A38-4319-B9A9-9596F259C90B}"/>
              </a:ext>
            </a:extLst>
          </p:cNvPr>
          <p:cNvSpPr/>
          <p:nvPr/>
        </p:nvSpPr>
        <p:spPr>
          <a:xfrm>
            <a:off x="17112" y="-103042"/>
            <a:ext cx="4482317" cy="6968239"/>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F7DE2C91-82EE-4AA0-AC54-D19FCACADF95}"/>
              </a:ext>
            </a:extLst>
          </p:cNvPr>
          <p:cNvSpPr txBox="1"/>
          <p:nvPr/>
        </p:nvSpPr>
        <p:spPr>
          <a:xfrm>
            <a:off x="574613" y="2267641"/>
            <a:ext cx="3367314" cy="1938992"/>
          </a:xfrm>
          <a:prstGeom prst="rect">
            <a:avLst/>
          </a:prstGeom>
          <a:noFill/>
        </p:spPr>
        <p:txBody>
          <a:bodyPr wrap="square" rtlCol="0">
            <a:spAutoFit/>
          </a:bodyPr>
          <a:lstStyle/>
          <a:p>
            <a:r>
              <a:rPr lang="es-CO" sz="6000" b="1" dirty="0">
                <a:solidFill>
                  <a:srgbClr val="002060"/>
                </a:solidFill>
                <a:effectLst>
                  <a:outerShdw blurRad="38100" dist="38100" dir="2700000" algn="tl">
                    <a:srgbClr val="000000">
                      <a:alpha val="43137"/>
                    </a:srgbClr>
                  </a:outerShdw>
                </a:effectLst>
              </a:rPr>
              <a:t>Resumen Ejecutivo</a:t>
            </a:r>
            <a:endParaRPr lang="es-CO" b="1" dirty="0">
              <a:solidFill>
                <a:srgbClr val="002060"/>
              </a:solidFill>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F7255982-40D4-4864-BC12-01D0D0731526}"/>
              </a:ext>
            </a:extLst>
          </p:cNvPr>
          <p:cNvSpPr txBox="1"/>
          <p:nvPr/>
        </p:nvSpPr>
        <p:spPr>
          <a:xfrm>
            <a:off x="4669047" y="882646"/>
            <a:ext cx="7536542" cy="5632311"/>
          </a:xfrm>
          <a:prstGeom prst="rect">
            <a:avLst/>
          </a:prstGeom>
          <a:noFill/>
        </p:spPr>
        <p:txBody>
          <a:bodyPr wrap="square">
            <a:spAutoFit/>
          </a:bodyPr>
          <a:lstStyle/>
          <a:p>
            <a:r>
              <a:rPr lang="es-ES" sz="24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AssistCheck es una empresa dedicada a facilitar la gestión de asistencia en instituciones educativas mediante tecnología avanzada de huellas digitales. Nuestro único producto actual es un sistema que registra la asistencia en tiempo real, guardando la información en una memoria SD y visualizándola en una pantalla LCD. Este sistema está diseñado para optimizar procesos administrativos y garantizar la precisión en la toma de asistencias.</a:t>
            </a:r>
          </a:p>
          <a:p>
            <a:endPar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endParaRPr>
          </a:p>
          <a:p>
            <a:endPar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endParaRPr>
          </a:p>
          <a:p>
            <a:r>
              <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Equipo:</a:t>
            </a:r>
          </a:p>
          <a:p>
            <a:pPr>
              <a:buFont typeface="Arial" panose="020B0604020202020204" pitchFamily="34" charset="0"/>
              <a:buChar char="•"/>
            </a:pPr>
            <a:r>
              <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Santiago Montenegro Quijano y Danny Alejandro </a:t>
            </a:r>
            <a:r>
              <a:rPr lang="es-ES" sz="2400" b="1" dirty="0" err="1">
                <a:solidFill>
                  <a:srgbClr val="8FAADC"/>
                </a:solidFill>
                <a:effectLst>
                  <a:outerShdw blurRad="38100" dist="38100" dir="2700000" algn="tl">
                    <a:srgbClr val="000000">
                      <a:alpha val="43137"/>
                    </a:srgbClr>
                  </a:outerShdw>
                </a:effectLst>
                <a:latin typeface="Bahnschrift SemiBold Condensed" panose="020B0502040204020203" pitchFamily="34" charset="0"/>
              </a:rPr>
              <a:t>Chivatá</a:t>
            </a:r>
            <a:r>
              <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 Jaimes: </a:t>
            </a:r>
            <a:r>
              <a:rPr lang="es-ES" sz="24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Encargados de la programación y logística del producto.</a:t>
            </a:r>
          </a:p>
          <a:p>
            <a:pPr>
              <a:buFont typeface="Arial" panose="020B0604020202020204" pitchFamily="34" charset="0"/>
              <a:buChar char="•"/>
            </a:pPr>
            <a:r>
              <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Juan Sebastián Reyes:</a:t>
            </a:r>
            <a:r>
              <a:rPr lang="es-ES" sz="24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Fundador de la empresa y líder estratégico.</a:t>
            </a:r>
          </a:p>
          <a:p>
            <a:pPr>
              <a:buFont typeface="Arial" panose="020B0604020202020204" pitchFamily="34" charset="0"/>
              <a:buChar char="•"/>
            </a:pPr>
            <a:r>
              <a:rPr lang="es-ES" sz="24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Thomas Molina González:</a:t>
            </a:r>
            <a:r>
              <a:rPr lang="es-ES" sz="24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Responsable de publicidad, marketing y gestión de costos.</a:t>
            </a:r>
          </a:p>
        </p:txBody>
      </p:sp>
      <p:sp>
        <p:nvSpPr>
          <p:cNvPr id="12" name="Rectángulo 11">
            <a:extLst>
              <a:ext uri="{FF2B5EF4-FFF2-40B4-BE49-F238E27FC236}">
                <a16:creationId xmlns:a16="http://schemas.microsoft.com/office/drawing/2014/main" id="{D72E2E50-7BD2-443E-BD75-9FC210922F75}"/>
              </a:ext>
            </a:extLst>
          </p:cNvPr>
          <p:cNvSpPr/>
          <p:nvPr/>
        </p:nvSpPr>
        <p:spPr>
          <a:xfrm>
            <a:off x="0" y="-103042"/>
            <a:ext cx="1088571" cy="1104528"/>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rgbClr val="002060"/>
                </a:solidFill>
                <a:effectLst>
                  <a:outerShdw blurRad="38100" dist="38100" dir="2700000" algn="tl">
                    <a:srgbClr val="000000">
                      <a:alpha val="43137"/>
                    </a:srgbClr>
                  </a:outerShdw>
                </a:effectLst>
              </a:rPr>
              <a:t>1.</a:t>
            </a:r>
            <a:endParaRPr lang="es-CO"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82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1132C8CB-97D0-4CC0-A88A-526D30CD155C}"/>
              </a:ext>
            </a:extLst>
          </p:cNvPr>
          <p:cNvGrpSpPr/>
          <p:nvPr/>
        </p:nvGrpSpPr>
        <p:grpSpPr>
          <a:xfrm>
            <a:off x="0" y="-95845"/>
            <a:ext cx="12375207" cy="6953845"/>
            <a:chOff x="0" y="-95845"/>
            <a:chExt cx="12375207" cy="6953845"/>
          </a:xfrm>
        </p:grpSpPr>
        <p:pic>
          <p:nvPicPr>
            <p:cNvPr id="5" name="Imagen 4">
              <a:extLst>
                <a:ext uri="{FF2B5EF4-FFF2-40B4-BE49-F238E27FC236}">
                  <a16:creationId xmlns:a16="http://schemas.microsoft.com/office/drawing/2014/main" id="{C8FE2813-EF37-42F3-BB92-C0411EE41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6" name="Imagen 5">
              <a:extLst>
                <a:ext uri="{FF2B5EF4-FFF2-40B4-BE49-F238E27FC236}">
                  <a16:creationId xmlns:a16="http://schemas.microsoft.com/office/drawing/2014/main" id="{31A1B094-3910-408D-84ED-223F62B2BFB9}"/>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rot="10800000">
              <a:off x="17112" y="-82395"/>
              <a:ext cx="12358095" cy="2651367"/>
            </a:xfrm>
            <a:prstGeom prst="rect">
              <a:avLst/>
            </a:prstGeom>
          </p:spPr>
        </p:pic>
      </p:grpSp>
      <p:sp>
        <p:nvSpPr>
          <p:cNvPr id="7" name="Rectángulo 6">
            <a:extLst>
              <a:ext uri="{FF2B5EF4-FFF2-40B4-BE49-F238E27FC236}">
                <a16:creationId xmlns:a16="http://schemas.microsoft.com/office/drawing/2014/main" id="{BE8C92FD-64CF-4399-928A-20B2EA8A3AAB}"/>
              </a:ext>
            </a:extLst>
          </p:cNvPr>
          <p:cNvSpPr/>
          <p:nvPr/>
        </p:nvSpPr>
        <p:spPr>
          <a:xfrm>
            <a:off x="17112" y="-103042"/>
            <a:ext cx="4482317" cy="6968239"/>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6000" b="1" dirty="0">
                <a:solidFill>
                  <a:srgbClr val="002060"/>
                </a:solidFill>
                <a:effectLst>
                  <a:outerShdw blurRad="38100" dist="38100" dir="2700000" algn="tl">
                    <a:srgbClr val="000000">
                      <a:alpha val="43137"/>
                    </a:srgbClr>
                  </a:outerShdw>
                </a:effectLst>
              </a:rPr>
              <a:t>Descripción de la Empresa</a:t>
            </a:r>
            <a:endParaRPr lang="es-CO" sz="3200" b="1" dirty="0">
              <a:solidFill>
                <a:srgbClr val="002060"/>
              </a:solidFill>
              <a:effectLst>
                <a:outerShdw blurRad="38100" dist="38100" dir="2700000" algn="tl">
                  <a:srgbClr val="000000">
                    <a:alpha val="43137"/>
                  </a:srgbClr>
                </a:outerShdw>
              </a:effectLst>
            </a:endParaRPr>
          </a:p>
        </p:txBody>
      </p:sp>
      <p:sp>
        <p:nvSpPr>
          <p:cNvPr id="8" name="Rectángulo 7">
            <a:extLst>
              <a:ext uri="{FF2B5EF4-FFF2-40B4-BE49-F238E27FC236}">
                <a16:creationId xmlns:a16="http://schemas.microsoft.com/office/drawing/2014/main" id="{99635940-56C0-4CB5-8445-81B068E922C7}"/>
              </a:ext>
            </a:extLst>
          </p:cNvPr>
          <p:cNvSpPr/>
          <p:nvPr/>
        </p:nvSpPr>
        <p:spPr>
          <a:xfrm>
            <a:off x="0" y="-103042"/>
            <a:ext cx="1088571" cy="1104528"/>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rgbClr val="002060"/>
                </a:solidFill>
                <a:effectLst>
                  <a:outerShdw blurRad="38100" dist="38100" dir="2700000" algn="tl">
                    <a:srgbClr val="000000">
                      <a:alpha val="43137"/>
                    </a:srgbClr>
                  </a:outerShdw>
                </a:effectLst>
              </a:rPr>
              <a:t>2.</a:t>
            </a:r>
            <a:endParaRPr lang="es-CO" b="1" dirty="0">
              <a:solidFill>
                <a:srgbClr val="002060"/>
              </a:solidFill>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EFA27A1B-F1E0-43D9-8DB1-C921034F9B23}"/>
              </a:ext>
            </a:extLst>
          </p:cNvPr>
          <p:cNvSpPr txBox="1"/>
          <p:nvPr/>
        </p:nvSpPr>
        <p:spPr>
          <a:xfrm>
            <a:off x="4707147" y="449222"/>
            <a:ext cx="7460342" cy="6217087"/>
          </a:xfrm>
          <a:prstGeom prst="rect">
            <a:avLst/>
          </a:prstGeom>
          <a:noFill/>
        </p:spPr>
        <p:txBody>
          <a:bodyPr wrap="square">
            <a:spAutoFit/>
          </a:bodyPr>
          <a:lstStyle/>
          <a:p>
            <a:r>
              <a:rPr lang="es-ES" sz="20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Historia:</a:t>
            </a:r>
            <a:r>
              <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AssistCheck nació con el propósito de simplificar el registro de asistencia en instituciones educativas, identificando la necesidad de un sistema eficiente y preciso que reduzca la carga manual y mejore la exactitud de los registros.</a:t>
            </a:r>
          </a:p>
          <a:p>
            <a:endPar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endParaRPr>
          </a:p>
          <a:p>
            <a:r>
              <a:rPr lang="es-ES" sz="20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Misión:</a:t>
            </a:r>
            <a:br>
              <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br>
            <a:r>
              <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En AssistCheck, nuestra misión es simplificar y mejorar la gestión de asistencia en instituciones educativas mediante la implementación de tecnología avanzada y accesible. A través de nuestro sistema de huella digital, buscamos proporcionar una solución eficiente y segura que optimice los procesos administrativos, permitiendo a las instituciones centrarse en lo esencial: el crecimiento y desarrollo de los estudiantes.</a:t>
            </a:r>
          </a:p>
          <a:p>
            <a:endPar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endParaRPr>
          </a:p>
          <a:p>
            <a:r>
              <a:rPr lang="es-ES" sz="20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Visión: </a:t>
            </a:r>
            <a:r>
              <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Ser el principal referente en soluciones tecnológicas para la gestión de asistencia en instituciones educativas, facilitando el control y optimización de recursos.</a:t>
            </a:r>
          </a:p>
          <a:p>
            <a:endPar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endParaRPr>
          </a:p>
          <a:p>
            <a:r>
              <a:rPr lang="es-ES" sz="2000" b="1"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Propósito:</a:t>
            </a:r>
            <a:r>
              <a:rPr lang="es-ES" sz="2000" b="1"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AssistCheck busca ayudar a las instituciones educativas a gestionar de manera más eficaz el proceso de asistencia, garantizando seguridad y precisión en el registro de datos.</a:t>
            </a:r>
          </a:p>
          <a:p>
            <a:endParaRPr lang="es-ES" dirty="0">
              <a:solidFill>
                <a:schemeClr val="bg1"/>
              </a:solidFill>
            </a:endParaRPr>
          </a:p>
        </p:txBody>
      </p:sp>
    </p:spTree>
    <p:extLst>
      <p:ext uri="{BB962C8B-B14F-4D97-AF65-F5344CB8AC3E}">
        <p14:creationId xmlns:p14="http://schemas.microsoft.com/office/powerpoint/2010/main" val="7900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E3A"/>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2EEA2E-2630-4A9F-91F5-84305B0C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2" y="-249361"/>
            <a:ext cx="12375207" cy="6953845"/>
          </a:xfrm>
          <a:prstGeom prst="rect">
            <a:avLst/>
          </a:prstGeom>
        </p:spPr>
      </p:pic>
      <p:pic>
        <p:nvPicPr>
          <p:cNvPr id="22" name="Imagen 21">
            <a:extLst>
              <a:ext uri="{FF2B5EF4-FFF2-40B4-BE49-F238E27FC236}">
                <a16:creationId xmlns:a16="http://schemas.microsoft.com/office/drawing/2014/main" id="{CC46027C-4167-40E3-9D45-142C1FC7DFC6}"/>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rot="10800000">
            <a:off x="-6720" y="-269994"/>
            <a:ext cx="12420674" cy="2664793"/>
          </a:xfrm>
          <a:prstGeom prst="rect">
            <a:avLst/>
          </a:prstGeom>
        </p:spPr>
      </p:pic>
      <p:pic>
        <p:nvPicPr>
          <p:cNvPr id="34" name="Imagen 33">
            <a:extLst>
              <a:ext uri="{FF2B5EF4-FFF2-40B4-BE49-F238E27FC236}">
                <a16:creationId xmlns:a16="http://schemas.microsoft.com/office/drawing/2014/main" id="{95B01157-6B89-461F-A2A2-114BD6293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418" y="102720"/>
            <a:ext cx="2413796" cy="240168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6" name="Imagen 35">
            <a:extLst>
              <a:ext uri="{FF2B5EF4-FFF2-40B4-BE49-F238E27FC236}">
                <a16:creationId xmlns:a16="http://schemas.microsoft.com/office/drawing/2014/main" id="{FC971B27-1B83-4310-95D4-DC274618D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99" y="102720"/>
            <a:ext cx="2442592" cy="240168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cxnSp>
        <p:nvCxnSpPr>
          <p:cNvPr id="42" name="Conector recto de flecha 41">
            <a:extLst>
              <a:ext uri="{FF2B5EF4-FFF2-40B4-BE49-F238E27FC236}">
                <a16:creationId xmlns:a16="http://schemas.microsoft.com/office/drawing/2014/main" id="{17DAF55F-AADB-450E-AB59-CE44F55F659B}"/>
              </a:ext>
            </a:extLst>
          </p:cNvPr>
          <p:cNvCxnSpPr>
            <a:stCxn id="36" idx="4"/>
          </p:cNvCxnSpPr>
          <p:nvPr/>
        </p:nvCxnSpPr>
        <p:spPr>
          <a:xfrm>
            <a:off x="1354095" y="2504400"/>
            <a:ext cx="0" cy="1065277"/>
          </a:xfrm>
          <a:prstGeom prst="straightConnector1">
            <a:avLst/>
          </a:prstGeom>
          <a:ln>
            <a:solidFill>
              <a:srgbClr val="D1CFC5"/>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6F77B1F6-F28F-41CD-9AF2-A2C0D0DBAD5E}"/>
              </a:ext>
            </a:extLst>
          </p:cNvPr>
          <p:cNvSpPr txBox="1"/>
          <p:nvPr/>
        </p:nvSpPr>
        <p:spPr>
          <a:xfrm>
            <a:off x="-16576" y="3503427"/>
            <a:ext cx="2442592" cy="1015663"/>
          </a:xfrm>
          <a:prstGeom prst="rect">
            <a:avLst/>
          </a:prstGeom>
          <a:noFill/>
        </p:spPr>
        <p:txBody>
          <a:bodyPr wrap="square" rtlCol="0">
            <a:spAutoFit/>
          </a:bodyPr>
          <a:lstStyle/>
          <a:p>
            <a:r>
              <a:rPr lang="es-ES" sz="2000" b="1" dirty="0">
                <a:solidFill>
                  <a:srgbClr val="D4DCE4"/>
                </a:solidFill>
                <a:effectLst>
                  <a:outerShdw blurRad="38100" dist="38100" dir="2700000" algn="tl">
                    <a:srgbClr val="000000">
                      <a:alpha val="43137"/>
                    </a:srgbClr>
                  </a:outerShdw>
                </a:effectLst>
              </a:rPr>
              <a:t>MÓDULO SD EN EL QUE SE GUARDARÁ LA INFOMACIÓN</a:t>
            </a:r>
            <a:endParaRPr lang="es-CO" sz="2000" b="1" dirty="0">
              <a:solidFill>
                <a:srgbClr val="D4DCE4"/>
              </a:solidFill>
              <a:effectLst>
                <a:outerShdw blurRad="38100" dist="38100" dir="2700000" algn="tl">
                  <a:srgbClr val="000000">
                    <a:alpha val="43137"/>
                  </a:srgbClr>
                </a:outerShdw>
              </a:effectLst>
            </a:endParaRPr>
          </a:p>
        </p:txBody>
      </p:sp>
      <p:cxnSp>
        <p:nvCxnSpPr>
          <p:cNvPr id="47" name="Conector recto de flecha 46">
            <a:extLst>
              <a:ext uri="{FF2B5EF4-FFF2-40B4-BE49-F238E27FC236}">
                <a16:creationId xmlns:a16="http://schemas.microsoft.com/office/drawing/2014/main" id="{E0A50A98-430E-44DB-B3D8-44AFFF20DAD2}"/>
              </a:ext>
            </a:extLst>
          </p:cNvPr>
          <p:cNvCxnSpPr>
            <a:cxnSpLocks/>
            <a:stCxn id="34" idx="4"/>
          </p:cNvCxnSpPr>
          <p:nvPr/>
        </p:nvCxnSpPr>
        <p:spPr>
          <a:xfrm>
            <a:off x="4225316" y="2504400"/>
            <a:ext cx="0" cy="1065277"/>
          </a:xfrm>
          <a:prstGeom prst="straightConnector1">
            <a:avLst/>
          </a:prstGeom>
          <a:ln>
            <a:solidFill>
              <a:srgbClr val="819CB9"/>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9" name="Imagen 58">
            <a:extLst>
              <a:ext uri="{FF2B5EF4-FFF2-40B4-BE49-F238E27FC236}">
                <a16:creationId xmlns:a16="http://schemas.microsoft.com/office/drawing/2014/main" id="{6868247F-8EF8-4006-9C0F-78A43E5FA78D}"/>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22585" y="4243405"/>
            <a:ext cx="12420674" cy="2664793"/>
          </a:xfrm>
          <a:prstGeom prst="rect">
            <a:avLst/>
          </a:prstGeom>
        </p:spPr>
      </p:pic>
      <p:sp>
        <p:nvSpPr>
          <p:cNvPr id="49" name="CuadroTexto 48">
            <a:extLst>
              <a:ext uri="{FF2B5EF4-FFF2-40B4-BE49-F238E27FC236}">
                <a16:creationId xmlns:a16="http://schemas.microsoft.com/office/drawing/2014/main" id="{E9282A50-3254-463D-BAB0-5C1E46407663}"/>
              </a:ext>
            </a:extLst>
          </p:cNvPr>
          <p:cNvSpPr txBox="1"/>
          <p:nvPr/>
        </p:nvSpPr>
        <p:spPr>
          <a:xfrm>
            <a:off x="2402213" y="3503427"/>
            <a:ext cx="4687997" cy="1323439"/>
          </a:xfrm>
          <a:prstGeom prst="rect">
            <a:avLst/>
          </a:prstGeom>
          <a:noFill/>
        </p:spPr>
        <p:txBody>
          <a:bodyPr wrap="square" rtlCol="0">
            <a:spAutoFit/>
          </a:bodyPr>
          <a:lstStyle/>
          <a:p>
            <a:r>
              <a:rPr lang="es-ES" sz="2000" b="1" dirty="0">
                <a:solidFill>
                  <a:srgbClr val="D4DCE4"/>
                </a:solidFill>
                <a:effectLst>
                  <a:outerShdw blurRad="38100" dist="38100" dir="2700000" algn="tl">
                    <a:srgbClr val="000000">
                      <a:alpha val="43137"/>
                    </a:srgbClr>
                  </a:outerShdw>
                </a:effectLst>
              </a:rPr>
              <a:t>ARDUINO, UNO, PANTALLA LCD Y DETECTOR DE HUELLA QUE CONTIENE LA PROGRAMACIÓN, VISUALIZA EL PROCESO Y DETECTA LA HUELLA RESPECTIVAMENTE</a:t>
            </a:r>
            <a:endParaRPr lang="es-CO" sz="2000" b="1" dirty="0">
              <a:solidFill>
                <a:srgbClr val="D4DCE4"/>
              </a:solidFill>
              <a:effectLst>
                <a:outerShdw blurRad="38100" dist="38100" dir="2700000" algn="tl">
                  <a:srgbClr val="000000">
                    <a:alpha val="43137"/>
                  </a:srgbClr>
                </a:outerShdw>
              </a:effectLst>
            </a:endParaRPr>
          </a:p>
        </p:txBody>
      </p:sp>
      <p:sp>
        <p:nvSpPr>
          <p:cNvPr id="51" name="CuadroTexto 50">
            <a:extLst>
              <a:ext uri="{FF2B5EF4-FFF2-40B4-BE49-F238E27FC236}">
                <a16:creationId xmlns:a16="http://schemas.microsoft.com/office/drawing/2014/main" id="{16B9AE13-1F64-4034-A969-568006C6EE06}"/>
              </a:ext>
            </a:extLst>
          </p:cNvPr>
          <p:cNvSpPr txBox="1"/>
          <p:nvPr/>
        </p:nvSpPr>
        <p:spPr>
          <a:xfrm>
            <a:off x="7484436" y="42073"/>
            <a:ext cx="4707564" cy="6370975"/>
          </a:xfrm>
          <a:prstGeom prst="rect">
            <a:avLst/>
          </a:prstGeom>
          <a:noFill/>
        </p:spPr>
        <p:txBody>
          <a:bodyPr wrap="square">
            <a:spAutoFit/>
          </a:bodyPr>
          <a:lstStyle/>
          <a:p>
            <a:r>
              <a:rPr lang="es-ES" sz="2400"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Sistema de Asistencia por Huella Digital: </a:t>
            </a:r>
            <a:r>
              <a:rPr lang="es-ES" sz="2400"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Este sistema captura la huella digital del usuario, almacena los datos en una tarjeta SD y los muestra en una pantalla LCD, lo que permite la supervisión en tiempo real de las asistencias. Este producto está diseñado para ser intuitivo, fácil de implementar y de uso sencillo.</a:t>
            </a:r>
          </a:p>
          <a:p>
            <a:r>
              <a:rPr lang="es-ES" sz="2400"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Características:</a:t>
            </a:r>
          </a:p>
          <a:p>
            <a:pPr>
              <a:buFont typeface="Arial" panose="020B0604020202020204" pitchFamily="34" charset="0"/>
              <a:buChar char="•"/>
            </a:pPr>
            <a:r>
              <a:rPr lang="es-ES" sz="2400"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Automatización:</a:t>
            </a:r>
            <a:r>
              <a:rPr lang="es-ES" sz="2400"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Elimina el riesgo de errores manuales en el registro de asistencia.</a:t>
            </a:r>
          </a:p>
          <a:p>
            <a:pPr>
              <a:buFont typeface="Arial" panose="020B0604020202020204" pitchFamily="34" charset="0"/>
              <a:buChar char="•"/>
            </a:pPr>
            <a:r>
              <a:rPr lang="es-ES" sz="2400"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Seguridad:</a:t>
            </a:r>
            <a:r>
              <a:rPr lang="es-ES" sz="2400"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La información es almacenada de manera segura en una memoria SD.</a:t>
            </a:r>
          </a:p>
          <a:p>
            <a:pPr>
              <a:buFont typeface="Arial" panose="020B0604020202020204" pitchFamily="34" charset="0"/>
              <a:buChar char="•"/>
            </a:pPr>
            <a:r>
              <a:rPr lang="es-ES" sz="2400" dirty="0">
                <a:solidFill>
                  <a:srgbClr val="8FAADC"/>
                </a:solidFill>
                <a:effectLst>
                  <a:outerShdw blurRad="38100" dist="38100" dir="2700000" algn="tl">
                    <a:srgbClr val="000000">
                      <a:alpha val="43137"/>
                    </a:srgbClr>
                  </a:outerShdw>
                </a:effectLst>
                <a:latin typeface="Bahnschrift SemiBold Condensed" panose="020B0502040204020203" pitchFamily="34" charset="0"/>
              </a:rPr>
              <a:t>Accesibilidad en tiempo real:</a:t>
            </a:r>
            <a:r>
              <a:rPr lang="es-ES" sz="2400"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 La pantalla LCD facilita la visualización inmediata de los registros.</a:t>
            </a:r>
          </a:p>
        </p:txBody>
      </p:sp>
      <p:sp>
        <p:nvSpPr>
          <p:cNvPr id="57" name="Rectángulo: esquinas redondeadas 56">
            <a:extLst>
              <a:ext uri="{FF2B5EF4-FFF2-40B4-BE49-F238E27FC236}">
                <a16:creationId xmlns:a16="http://schemas.microsoft.com/office/drawing/2014/main" id="{0CA2EC29-11E9-48CA-AE5D-07AF051FA32B}"/>
              </a:ext>
            </a:extLst>
          </p:cNvPr>
          <p:cNvSpPr/>
          <p:nvPr/>
        </p:nvSpPr>
        <p:spPr>
          <a:xfrm>
            <a:off x="-157256" y="5240215"/>
            <a:ext cx="7501012" cy="1617785"/>
          </a:xfrm>
          <a:prstGeom prst="roundRect">
            <a:avLst/>
          </a:prstGeom>
          <a:solidFill>
            <a:srgbClr val="56C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srgbClr val="001E3A"/>
                </a:solidFill>
                <a:effectLst>
                  <a:outerShdw blurRad="38100" dist="38100" dir="2700000" algn="tl">
                    <a:srgbClr val="000000">
                      <a:alpha val="43137"/>
                    </a:srgbClr>
                  </a:outerShdw>
                </a:effectLst>
              </a:rPr>
              <a:t>Productos o Servicios</a:t>
            </a:r>
            <a:endParaRPr lang="es-CO" b="1" dirty="0">
              <a:solidFill>
                <a:srgbClr val="001E3A"/>
              </a:solidFill>
              <a:effectLst>
                <a:outerShdw blurRad="38100" dist="38100" dir="2700000" algn="tl">
                  <a:srgbClr val="000000">
                    <a:alpha val="43137"/>
                  </a:srgbClr>
                </a:outerShdw>
              </a:effectLst>
            </a:endParaRPr>
          </a:p>
        </p:txBody>
      </p:sp>
      <p:sp>
        <p:nvSpPr>
          <p:cNvPr id="58" name="Rectángulo 57">
            <a:extLst>
              <a:ext uri="{FF2B5EF4-FFF2-40B4-BE49-F238E27FC236}">
                <a16:creationId xmlns:a16="http://schemas.microsoft.com/office/drawing/2014/main" id="{D62162EC-D476-4707-BA1D-DC08C2A3A69F}"/>
              </a:ext>
            </a:extLst>
          </p:cNvPr>
          <p:cNvSpPr/>
          <p:nvPr/>
        </p:nvSpPr>
        <p:spPr>
          <a:xfrm>
            <a:off x="17112" y="5349815"/>
            <a:ext cx="857596" cy="773132"/>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solidFill>
                  <a:srgbClr val="001E3A"/>
                </a:solidFill>
                <a:effectLst>
                  <a:outerShdw blurRad="38100" dist="38100" dir="2700000" algn="tl">
                    <a:srgbClr val="000000">
                      <a:alpha val="43137"/>
                    </a:srgbClr>
                  </a:outerShdw>
                </a:effectLst>
              </a:rPr>
              <a:t>3.</a:t>
            </a:r>
            <a:endParaRPr lang="es-CO" b="1" dirty="0">
              <a:solidFill>
                <a:srgbClr val="001E3A"/>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01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21C3ECC-9C98-4F92-943A-02DF95FA9C8E}"/>
              </a:ext>
            </a:extLst>
          </p:cNvPr>
          <p:cNvGrpSpPr/>
          <p:nvPr/>
        </p:nvGrpSpPr>
        <p:grpSpPr>
          <a:xfrm>
            <a:off x="0" y="-95845"/>
            <a:ext cx="12375207" cy="6961042"/>
            <a:chOff x="0" y="-95845"/>
            <a:chExt cx="12375207" cy="6961042"/>
          </a:xfrm>
        </p:grpSpPr>
        <p:pic>
          <p:nvPicPr>
            <p:cNvPr id="5" name="Imagen 4">
              <a:extLst>
                <a:ext uri="{FF2B5EF4-FFF2-40B4-BE49-F238E27FC236}">
                  <a16:creationId xmlns:a16="http://schemas.microsoft.com/office/drawing/2014/main" id="{EDFB2FED-4C45-403D-B953-86B854B74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6" name="Imagen 5">
              <a:extLst>
                <a:ext uri="{FF2B5EF4-FFF2-40B4-BE49-F238E27FC236}">
                  <a16:creationId xmlns:a16="http://schemas.microsoft.com/office/drawing/2014/main" id="{E9F8053D-E84A-420E-8D64-4AF2F41C71EB}"/>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17112" y="4213830"/>
              <a:ext cx="12358095" cy="2651367"/>
            </a:xfrm>
            <a:prstGeom prst="rect">
              <a:avLst/>
            </a:prstGeom>
          </p:spPr>
        </p:pic>
      </p:grpSp>
      <p:sp>
        <p:nvSpPr>
          <p:cNvPr id="8" name="Rectángulo 7">
            <a:extLst>
              <a:ext uri="{FF2B5EF4-FFF2-40B4-BE49-F238E27FC236}">
                <a16:creationId xmlns:a16="http://schemas.microsoft.com/office/drawing/2014/main" id="{BF6BE777-453D-4FDA-80BB-5F6D860061CC}"/>
              </a:ext>
            </a:extLst>
          </p:cNvPr>
          <p:cNvSpPr/>
          <p:nvPr/>
        </p:nvSpPr>
        <p:spPr>
          <a:xfrm>
            <a:off x="7892889" y="-122772"/>
            <a:ext cx="4482317" cy="6968239"/>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6000" b="1" dirty="0">
                <a:solidFill>
                  <a:srgbClr val="002060"/>
                </a:solidFill>
                <a:effectLst>
                  <a:outerShdw blurRad="38100" dist="38100" dir="2700000" algn="tl">
                    <a:srgbClr val="000000">
                      <a:alpha val="43137"/>
                    </a:srgbClr>
                  </a:outerShdw>
                </a:effectLst>
              </a:rPr>
              <a:t>Plan Operativo</a:t>
            </a:r>
            <a:endParaRPr lang="es-CO" sz="3200" b="1" dirty="0">
              <a:solidFill>
                <a:srgbClr val="002060"/>
              </a:solidFill>
              <a:effectLst>
                <a:outerShdw blurRad="38100" dist="38100" dir="2700000" algn="tl">
                  <a:srgbClr val="000000">
                    <a:alpha val="43137"/>
                  </a:srgbClr>
                </a:outerShdw>
              </a:effectLst>
            </a:endParaRPr>
          </a:p>
        </p:txBody>
      </p:sp>
      <p:sp>
        <p:nvSpPr>
          <p:cNvPr id="9" name="Rectángulo 8">
            <a:extLst>
              <a:ext uri="{FF2B5EF4-FFF2-40B4-BE49-F238E27FC236}">
                <a16:creationId xmlns:a16="http://schemas.microsoft.com/office/drawing/2014/main" id="{E9BD05B3-F36A-4744-925C-DAA9A94EC9AF}"/>
              </a:ext>
            </a:extLst>
          </p:cNvPr>
          <p:cNvSpPr/>
          <p:nvPr/>
        </p:nvSpPr>
        <p:spPr>
          <a:xfrm>
            <a:off x="7875777" y="-122772"/>
            <a:ext cx="1088571" cy="1104528"/>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rgbClr val="002060"/>
                </a:solidFill>
                <a:effectLst>
                  <a:outerShdw blurRad="38100" dist="38100" dir="2700000" algn="tl">
                    <a:srgbClr val="000000">
                      <a:alpha val="43137"/>
                    </a:srgbClr>
                  </a:outerShdw>
                </a:effectLst>
              </a:rPr>
              <a:t>4.</a:t>
            </a:r>
            <a:endParaRPr lang="es-CO" b="1" dirty="0">
              <a:solidFill>
                <a:srgbClr val="002060"/>
              </a:solidFill>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3791097C-A100-4101-BE1F-5D3680972202}"/>
              </a:ext>
            </a:extLst>
          </p:cNvPr>
          <p:cNvSpPr txBox="1"/>
          <p:nvPr/>
        </p:nvSpPr>
        <p:spPr>
          <a:xfrm>
            <a:off x="728225" y="193193"/>
            <a:ext cx="6453552" cy="6001643"/>
          </a:xfrm>
          <a:prstGeom prst="rect">
            <a:avLst/>
          </a:prstGeom>
          <a:noFill/>
        </p:spPr>
        <p:txBody>
          <a:bodyPr wrap="square">
            <a:spAutoFit/>
          </a:bodyPr>
          <a:lstStyle/>
          <a:p>
            <a:r>
              <a:rPr lang="es-ES" sz="3200" b="1" dirty="0">
                <a:solidFill>
                  <a:srgbClr val="002060"/>
                </a:solidFill>
                <a:latin typeface="Bahnschrift SemiBold Condensed" panose="020B0502040204020203" pitchFamily="34" charset="0"/>
              </a:rPr>
              <a:t>Proceso de producción</a:t>
            </a:r>
            <a:r>
              <a:rPr lang="es-ES" sz="3200" dirty="0">
                <a:solidFill>
                  <a:srgbClr val="002060"/>
                </a:solidFill>
                <a:latin typeface="Bahnschrift SemiBold Condensed" panose="020B0502040204020203" pitchFamily="34" charset="0"/>
              </a:rPr>
              <a:t>: </a:t>
            </a:r>
            <a:r>
              <a:rPr lang="es-ES" sz="3200" dirty="0">
                <a:solidFill>
                  <a:schemeClr val="bg1"/>
                </a:solidFill>
                <a:latin typeface="Bahnschrift SemiBold Condensed" panose="020B0502040204020203" pitchFamily="34" charset="0"/>
              </a:rPr>
              <a:t>El sistema se compone de un sensor de huellas dactilares, una memoria SD y una pantalla LCD, todo integrado mediante un Arduino Uno R3. La instalación es simple y está diseñada para un uso intuitivo por parte de los operadores en las instituciones educativas.</a:t>
            </a:r>
          </a:p>
          <a:p>
            <a:r>
              <a:rPr lang="es-ES" sz="3200" b="1" dirty="0">
                <a:solidFill>
                  <a:srgbClr val="002060"/>
                </a:solidFill>
                <a:latin typeface="Bahnschrift SemiBold Condensed" panose="020B0502040204020203" pitchFamily="34" charset="0"/>
              </a:rPr>
              <a:t>Logística de materiales</a:t>
            </a:r>
            <a:r>
              <a:rPr lang="es-ES" sz="3200" dirty="0">
                <a:solidFill>
                  <a:srgbClr val="002060"/>
                </a:solidFill>
                <a:latin typeface="Bahnschrift SemiBold Condensed" panose="020B0502040204020203" pitchFamily="34" charset="0"/>
              </a:rPr>
              <a:t>: </a:t>
            </a:r>
            <a:r>
              <a:rPr lang="es-ES" sz="3200" dirty="0">
                <a:solidFill>
                  <a:schemeClr val="bg1"/>
                </a:solidFill>
                <a:latin typeface="Bahnschrift SemiBold Condensed" panose="020B0502040204020203" pitchFamily="34" charset="0"/>
              </a:rPr>
              <a:t>Santiago Montenegro y Danny Alejandro </a:t>
            </a:r>
            <a:r>
              <a:rPr lang="es-ES" sz="3200" dirty="0" err="1">
                <a:solidFill>
                  <a:schemeClr val="bg1"/>
                </a:solidFill>
                <a:latin typeface="Bahnschrift SemiBold Condensed" panose="020B0502040204020203" pitchFamily="34" charset="0"/>
              </a:rPr>
              <a:t>Chivatá</a:t>
            </a:r>
            <a:r>
              <a:rPr lang="es-ES" sz="3200" dirty="0">
                <a:solidFill>
                  <a:schemeClr val="bg1"/>
                </a:solidFill>
                <a:latin typeface="Bahnschrift SemiBold Condensed" panose="020B0502040204020203" pitchFamily="34" charset="0"/>
              </a:rPr>
              <a:t> son los responsables de gestionar los materiales necesarios y asegurar la eficiencia en el proceso de producción.</a:t>
            </a:r>
          </a:p>
        </p:txBody>
      </p:sp>
    </p:spTree>
    <p:extLst>
      <p:ext uri="{BB962C8B-B14F-4D97-AF65-F5344CB8AC3E}">
        <p14:creationId xmlns:p14="http://schemas.microsoft.com/office/powerpoint/2010/main" val="139291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0F999CB3-0421-4A06-9361-73D266B0413E}"/>
              </a:ext>
            </a:extLst>
          </p:cNvPr>
          <p:cNvGrpSpPr/>
          <p:nvPr/>
        </p:nvGrpSpPr>
        <p:grpSpPr>
          <a:xfrm>
            <a:off x="0" y="-95845"/>
            <a:ext cx="12375207" cy="6953845"/>
            <a:chOff x="0" y="-95845"/>
            <a:chExt cx="12375207" cy="6953845"/>
          </a:xfrm>
        </p:grpSpPr>
        <p:pic>
          <p:nvPicPr>
            <p:cNvPr id="7" name="Imagen 6">
              <a:extLst>
                <a:ext uri="{FF2B5EF4-FFF2-40B4-BE49-F238E27FC236}">
                  <a16:creationId xmlns:a16="http://schemas.microsoft.com/office/drawing/2014/main" id="{5EFC6DEB-A757-43D2-9575-441B3DF0D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8" name="Imagen 7">
              <a:extLst>
                <a:ext uri="{FF2B5EF4-FFF2-40B4-BE49-F238E27FC236}">
                  <a16:creationId xmlns:a16="http://schemas.microsoft.com/office/drawing/2014/main" id="{850FCA41-4CD6-4EB2-B9F5-92AF8B5F1E6F}"/>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rot="10800000">
              <a:off x="17112" y="-82395"/>
              <a:ext cx="12358095" cy="2651367"/>
            </a:xfrm>
            <a:prstGeom prst="rect">
              <a:avLst/>
            </a:prstGeom>
          </p:spPr>
        </p:pic>
      </p:grpSp>
      <p:sp>
        <p:nvSpPr>
          <p:cNvPr id="9" name="Rectángulo 8">
            <a:extLst>
              <a:ext uri="{FF2B5EF4-FFF2-40B4-BE49-F238E27FC236}">
                <a16:creationId xmlns:a16="http://schemas.microsoft.com/office/drawing/2014/main" id="{297ACA65-8B00-4487-86CA-2F009DCAE391}"/>
              </a:ext>
            </a:extLst>
          </p:cNvPr>
          <p:cNvSpPr/>
          <p:nvPr/>
        </p:nvSpPr>
        <p:spPr>
          <a:xfrm>
            <a:off x="7910002" y="-110239"/>
            <a:ext cx="4482317" cy="6968239"/>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6000" b="1" dirty="0">
                <a:solidFill>
                  <a:srgbClr val="002060"/>
                </a:solidFill>
                <a:effectLst>
                  <a:outerShdw blurRad="38100" dist="38100" dir="2700000" algn="tl">
                    <a:srgbClr val="000000">
                      <a:alpha val="43137"/>
                    </a:srgbClr>
                  </a:outerShdw>
                </a:effectLst>
              </a:rPr>
              <a:t>Plan de Recursos Humanos</a:t>
            </a:r>
            <a:endParaRPr lang="es-CO" sz="3200" b="1" dirty="0">
              <a:solidFill>
                <a:srgbClr val="002060"/>
              </a:solidFill>
              <a:effectLst>
                <a:outerShdw blurRad="38100" dist="38100" dir="2700000" algn="tl">
                  <a:srgbClr val="000000">
                    <a:alpha val="43137"/>
                  </a:srgbClr>
                </a:outerShdw>
              </a:effectLst>
            </a:endParaRPr>
          </a:p>
        </p:txBody>
      </p:sp>
      <p:sp>
        <p:nvSpPr>
          <p:cNvPr id="10" name="Rectángulo 9">
            <a:extLst>
              <a:ext uri="{FF2B5EF4-FFF2-40B4-BE49-F238E27FC236}">
                <a16:creationId xmlns:a16="http://schemas.microsoft.com/office/drawing/2014/main" id="{7C2C113B-6063-4391-94F5-8F08EEDF6DD5}"/>
              </a:ext>
            </a:extLst>
          </p:cNvPr>
          <p:cNvSpPr/>
          <p:nvPr/>
        </p:nvSpPr>
        <p:spPr>
          <a:xfrm>
            <a:off x="7892890" y="-110239"/>
            <a:ext cx="1088571" cy="1104528"/>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rgbClr val="002060"/>
                </a:solidFill>
                <a:effectLst>
                  <a:outerShdw blurRad="38100" dist="38100" dir="2700000" algn="tl">
                    <a:srgbClr val="000000">
                      <a:alpha val="43137"/>
                    </a:srgbClr>
                  </a:outerShdw>
                </a:effectLst>
              </a:rPr>
              <a:t>5.</a:t>
            </a:r>
            <a:endParaRPr lang="es-CO" b="1" dirty="0">
              <a:solidFill>
                <a:srgbClr val="002060"/>
              </a:solidFill>
              <a:effectLst>
                <a:outerShdw blurRad="38100" dist="38100" dir="2700000" algn="tl">
                  <a:srgbClr val="000000">
                    <a:alpha val="43137"/>
                  </a:srgbClr>
                </a:outerShdw>
              </a:effectLst>
            </a:endParaRPr>
          </a:p>
        </p:txBody>
      </p:sp>
      <p:sp>
        <p:nvSpPr>
          <p:cNvPr id="12" name="CuadroTexto 11">
            <a:extLst>
              <a:ext uri="{FF2B5EF4-FFF2-40B4-BE49-F238E27FC236}">
                <a16:creationId xmlns:a16="http://schemas.microsoft.com/office/drawing/2014/main" id="{466EB7CC-2A37-4530-8B40-27A083760567}"/>
              </a:ext>
            </a:extLst>
          </p:cNvPr>
          <p:cNvSpPr txBox="1"/>
          <p:nvPr/>
        </p:nvSpPr>
        <p:spPr>
          <a:xfrm>
            <a:off x="711113" y="444435"/>
            <a:ext cx="6453552" cy="6124754"/>
          </a:xfrm>
          <a:prstGeom prst="rect">
            <a:avLst/>
          </a:prstGeom>
          <a:noFill/>
        </p:spPr>
        <p:txBody>
          <a:bodyPr wrap="square">
            <a:spAutoFit/>
          </a:bodyPr>
          <a:lstStyle/>
          <a:p>
            <a:r>
              <a:rPr lang="es-ES" sz="2800" b="1" dirty="0">
                <a:solidFill>
                  <a:srgbClr val="8FAADC"/>
                </a:solidFill>
                <a:latin typeface="Bahnschrift SemiBold Condensed" panose="020B0502040204020203" pitchFamily="34" charset="0"/>
              </a:rPr>
              <a:t>Estructura del equipo</a:t>
            </a:r>
            <a:r>
              <a:rPr lang="es-ES" sz="2800" dirty="0">
                <a:solidFill>
                  <a:srgbClr val="8FAADC"/>
                </a:solidFill>
                <a:latin typeface="Bahnschrift SemiBold Condensed" panose="020B0502040204020203" pitchFamily="34" charset="0"/>
              </a:rPr>
              <a:t>:</a:t>
            </a:r>
          </a:p>
          <a:p>
            <a:pPr>
              <a:buFont typeface="Arial" panose="020B0604020202020204" pitchFamily="34" charset="0"/>
              <a:buChar char="•"/>
            </a:pPr>
            <a:r>
              <a:rPr lang="es-ES" sz="2800" b="1" dirty="0">
                <a:solidFill>
                  <a:srgbClr val="002060"/>
                </a:solidFill>
                <a:latin typeface="Bahnschrift SemiBold Condensed" panose="020B0502040204020203" pitchFamily="34" charset="0"/>
              </a:rPr>
              <a:t>Juan Sebastián Reyes</a:t>
            </a:r>
            <a:r>
              <a:rPr lang="es-ES" sz="2800" dirty="0">
                <a:solidFill>
                  <a:srgbClr val="002060"/>
                </a:solidFill>
                <a:latin typeface="Bahnschrift SemiBold Condensed" panose="020B0502040204020203" pitchFamily="34" charset="0"/>
              </a:rPr>
              <a:t>: </a:t>
            </a:r>
            <a:r>
              <a:rPr lang="es-ES" sz="2800" dirty="0">
                <a:solidFill>
                  <a:schemeClr val="bg1"/>
                </a:solidFill>
                <a:latin typeface="Bahnschrift SemiBold Condensed" panose="020B0502040204020203" pitchFamily="34" charset="0"/>
              </a:rPr>
              <a:t>Fundador y estratega principal.</a:t>
            </a:r>
          </a:p>
          <a:p>
            <a:pPr>
              <a:buFont typeface="Arial" panose="020B0604020202020204" pitchFamily="34" charset="0"/>
              <a:buChar char="•"/>
            </a:pPr>
            <a:r>
              <a:rPr lang="es-ES" sz="2800" b="1" dirty="0">
                <a:solidFill>
                  <a:srgbClr val="002060"/>
                </a:solidFill>
                <a:latin typeface="Bahnschrift SemiBold Condensed" panose="020B0502040204020203" pitchFamily="34" charset="0"/>
              </a:rPr>
              <a:t>Santiago Montenegro Quijano</a:t>
            </a:r>
            <a:r>
              <a:rPr lang="es-ES" sz="2800" dirty="0">
                <a:solidFill>
                  <a:srgbClr val="002060"/>
                </a:solidFill>
                <a:latin typeface="Bahnschrift SemiBold Condensed" panose="020B0502040204020203" pitchFamily="34" charset="0"/>
              </a:rPr>
              <a:t>: </a:t>
            </a:r>
            <a:r>
              <a:rPr lang="es-ES" sz="2800" dirty="0">
                <a:solidFill>
                  <a:schemeClr val="bg1"/>
                </a:solidFill>
                <a:latin typeface="Bahnschrift SemiBold Condensed" panose="020B0502040204020203" pitchFamily="34" charset="0"/>
              </a:rPr>
              <a:t>Programador y encargado de la integración del sistema.</a:t>
            </a:r>
          </a:p>
          <a:p>
            <a:pPr>
              <a:buFont typeface="Arial" panose="020B0604020202020204" pitchFamily="34" charset="0"/>
              <a:buChar char="•"/>
            </a:pPr>
            <a:r>
              <a:rPr lang="es-ES" sz="2800" b="1" dirty="0">
                <a:solidFill>
                  <a:srgbClr val="002060"/>
                </a:solidFill>
                <a:latin typeface="Bahnschrift SemiBold Condensed" panose="020B0502040204020203" pitchFamily="34" charset="0"/>
              </a:rPr>
              <a:t>Danny Alejandro </a:t>
            </a:r>
            <a:r>
              <a:rPr lang="es-ES" sz="2800" b="1" dirty="0" err="1">
                <a:solidFill>
                  <a:srgbClr val="002060"/>
                </a:solidFill>
                <a:latin typeface="Bahnschrift SemiBold Condensed" panose="020B0502040204020203" pitchFamily="34" charset="0"/>
              </a:rPr>
              <a:t>Chivatá</a:t>
            </a:r>
            <a:r>
              <a:rPr lang="es-ES" sz="2800" b="1" dirty="0">
                <a:solidFill>
                  <a:srgbClr val="002060"/>
                </a:solidFill>
                <a:latin typeface="Bahnschrift SemiBold Condensed" panose="020B0502040204020203" pitchFamily="34" charset="0"/>
              </a:rPr>
              <a:t> Jaimes</a:t>
            </a:r>
            <a:r>
              <a:rPr lang="es-ES" sz="2800" dirty="0">
                <a:solidFill>
                  <a:srgbClr val="002060"/>
                </a:solidFill>
                <a:latin typeface="Bahnschrift SemiBold Condensed" panose="020B0502040204020203" pitchFamily="34" charset="0"/>
              </a:rPr>
              <a:t>:</a:t>
            </a:r>
            <a:r>
              <a:rPr lang="es-ES" sz="2800" dirty="0">
                <a:solidFill>
                  <a:schemeClr val="bg1"/>
                </a:solidFill>
                <a:latin typeface="Bahnschrift SemiBold Condensed" panose="020B0502040204020203" pitchFamily="34" charset="0"/>
              </a:rPr>
              <a:t> Responsable de la logística de materiales y programación.</a:t>
            </a:r>
          </a:p>
          <a:p>
            <a:pPr>
              <a:buFont typeface="Arial" panose="020B0604020202020204" pitchFamily="34" charset="0"/>
              <a:buChar char="•"/>
            </a:pPr>
            <a:r>
              <a:rPr lang="es-ES" sz="2800" b="1" dirty="0">
                <a:solidFill>
                  <a:srgbClr val="002060"/>
                </a:solidFill>
                <a:latin typeface="Bahnschrift SemiBold Condensed" panose="020B0502040204020203" pitchFamily="34" charset="0"/>
              </a:rPr>
              <a:t>Thomas Molina González</a:t>
            </a:r>
            <a:r>
              <a:rPr lang="es-ES" sz="2800" dirty="0">
                <a:solidFill>
                  <a:srgbClr val="8FAADC"/>
                </a:solidFill>
                <a:latin typeface="Bahnschrift SemiBold Condensed" panose="020B0502040204020203" pitchFamily="34" charset="0"/>
              </a:rPr>
              <a:t>:</a:t>
            </a:r>
            <a:r>
              <a:rPr lang="es-ES" sz="2800" dirty="0">
                <a:solidFill>
                  <a:schemeClr val="bg1"/>
                </a:solidFill>
                <a:latin typeface="Bahnschrift SemiBold Condensed" panose="020B0502040204020203" pitchFamily="34" charset="0"/>
              </a:rPr>
              <a:t> Encargado de publicidad, marketing y la gestión de costos.</a:t>
            </a:r>
          </a:p>
          <a:p>
            <a:r>
              <a:rPr lang="es-ES" sz="2800" b="1" dirty="0">
                <a:solidFill>
                  <a:srgbClr val="002060"/>
                </a:solidFill>
                <a:latin typeface="Bahnschrift SemiBold Condensed" panose="020B0502040204020203" pitchFamily="34" charset="0"/>
              </a:rPr>
              <a:t>Capacitación</a:t>
            </a:r>
            <a:r>
              <a:rPr lang="es-ES" sz="2800" dirty="0">
                <a:solidFill>
                  <a:srgbClr val="002060"/>
                </a:solidFill>
                <a:latin typeface="Bahnschrift SemiBold Condensed" panose="020B0502040204020203" pitchFamily="34" charset="0"/>
              </a:rPr>
              <a:t>: </a:t>
            </a:r>
            <a:r>
              <a:rPr lang="es-ES" sz="2800" dirty="0">
                <a:solidFill>
                  <a:schemeClr val="bg1"/>
                </a:solidFill>
                <a:latin typeface="Bahnschrift SemiBold Condensed" panose="020B0502040204020203" pitchFamily="34" charset="0"/>
              </a:rPr>
              <a:t>AssistCheck promueve la mejora continua mediante capacitaciones en las nuevas tecnologías que puedan integrarse al sistema de gestión de asistencia, fomentando el trabajo en equipo y la innovación.</a:t>
            </a:r>
          </a:p>
        </p:txBody>
      </p:sp>
    </p:spTree>
    <p:extLst>
      <p:ext uri="{BB962C8B-B14F-4D97-AF65-F5344CB8AC3E}">
        <p14:creationId xmlns:p14="http://schemas.microsoft.com/office/powerpoint/2010/main" val="4101802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EA54BDB2-D8A3-4030-AF8D-2BB4C00422AB}"/>
              </a:ext>
            </a:extLst>
          </p:cNvPr>
          <p:cNvGrpSpPr/>
          <p:nvPr/>
        </p:nvGrpSpPr>
        <p:grpSpPr>
          <a:xfrm>
            <a:off x="0" y="-95845"/>
            <a:ext cx="12375207" cy="7008217"/>
            <a:chOff x="0" y="-95845"/>
            <a:chExt cx="12375207" cy="7008217"/>
          </a:xfrm>
        </p:grpSpPr>
        <p:pic>
          <p:nvPicPr>
            <p:cNvPr id="9" name="Imagen 8">
              <a:extLst>
                <a:ext uri="{FF2B5EF4-FFF2-40B4-BE49-F238E27FC236}">
                  <a16:creationId xmlns:a16="http://schemas.microsoft.com/office/drawing/2014/main" id="{AEDAAC37-4969-4850-826E-6CDADEC4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45"/>
              <a:ext cx="12375207" cy="6953845"/>
            </a:xfrm>
            <a:prstGeom prst="rect">
              <a:avLst/>
            </a:prstGeom>
          </p:spPr>
        </p:pic>
        <p:pic>
          <p:nvPicPr>
            <p:cNvPr id="10" name="Imagen 9">
              <a:extLst>
                <a:ext uri="{FF2B5EF4-FFF2-40B4-BE49-F238E27FC236}">
                  <a16:creationId xmlns:a16="http://schemas.microsoft.com/office/drawing/2014/main" id="{D4889B97-B7E8-44B8-A1A3-CA536936CD29}"/>
                </a:ext>
              </a:extLst>
            </p:cNvPr>
            <p:cNvPicPr>
              <a:picLocks noChangeAspect="1"/>
            </p:cNvPicPr>
            <p:nvPr/>
          </p:nvPicPr>
          <p:blipFill rotWithShape="1">
            <a:blip r:embed="rId3">
              <a:extLst>
                <a:ext uri="{28A0092B-C50C-407E-A947-70E740481C1C}">
                  <a14:useLocalDpi xmlns:a14="http://schemas.microsoft.com/office/drawing/2010/main" val="0"/>
                </a:ext>
              </a:extLst>
            </a:blip>
            <a:srcRect t="28443"/>
            <a:stretch/>
          </p:blipFill>
          <p:spPr>
            <a:xfrm>
              <a:off x="17112" y="4261005"/>
              <a:ext cx="12358095" cy="2651367"/>
            </a:xfrm>
            <a:prstGeom prst="rect">
              <a:avLst/>
            </a:prstGeom>
          </p:spPr>
        </p:pic>
      </p:grpSp>
      <p:sp>
        <p:nvSpPr>
          <p:cNvPr id="11" name="Rectángulo 10">
            <a:extLst>
              <a:ext uri="{FF2B5EF4-FFF2-40B4-BE49-F238E27FC236}">
                <a16:creationId xmlns:a16="http://schemas.microsoft.com/office/drawing/2014/main" id="{CC17A2C6-01FF-4905-B2F6-0DD1B8DBAC48}"/>
              </a:ext>
            </a:extLst>
          </p:cNvPr>
          <p:cNvSpPr/>
          <p:nvPr/>
        </p:nvSpPr>
        <p:spPr>
          <a:xfrm>
            <a:off x="7910002" y="-110239"/>
            <a:ext cx="4482317" cy="6968239"/>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6000" b="1" dirty="0">
                <a:solidFill>
                  <a:srgbClr val="001E3A"/>
                </a:solidFill>
                <a:effectLst>
                  <a:outerShdw blurRad="38100" dist="38100" dir="2700000" algn="tl">
                    <a:srgbClr val="000000">
                      <a:alpha val="43137"/>
                    </a:srgbClr>
                  </a:outerShdw>
                </a:effectLst>
              </a:rPr>
              <a:t>Estrategia de Crecimiento</a:t>
            </a:r>
            <a:endParaRPr lang="es-CO" sz="3200" b="1" dirty="0">
              <a:solidFill>
                <a:srgbClr val="001E3A"/>
              </a:solidFill>
              <a:effectLst>
                <a:outerShdw blurRad="38100" dist="38100" dir="2700000" algn="tl">
                  <a:srgbClr val="000000">
                    <a:alpha val="43137"/>
                  </a:srgbClr>
                </a:outerShdw>
              </a:effectLst>
            </a:endParaRPr>
          </a:p>
        </p:txBody>
      </p:sp>
      <p:sp>
        <p:nvSpPr>
          <p:cNvPr id="12" name="Rectángulo 11">
            <a:extLst>
              <a:ext uri="{FF2B5EF4-FFF2-40B4-BE49-F238E27FC236}">
                <a16:creationId xmlns:a16="http://schemas.microsoft.com/office/drawing/2014/main" id="{943BE6ED-5196-4304-95B2-886D392D9B65}"/>
              </a:ext>
            </a:extLst>
          </p:cNvPr>
          <p:cNvSpPr/>
          <p:nvPr/>
        </p:nvSpPr>
        <p:spPr>
          <a:xfrm>
            <a:off x="7892890" y="-110239"/>
            <a:ext cx="1088571" cy="1104528"/>
          </a:xfrm>
          <a:prstGeom prst="rect">
            <a:avLst/>
          </a:prstGeom>
          <a:solidFill>
            <a:srgbClr val="56C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rgbClr val="002060"/>
                </a:solidFill>
                <a:effectLst>
                  <a:outerShdw blurRad="38100" dist="38100" dir="2700000" algn="tl">
                    <a:srgbClr val="000000">
                      <a:alpha val="43137"/>
                    </a:srgbClr>
                  </a:outerShdw>
                </a:effectLst>
              </a:rPr>
              <a:t>6.</a:t>
            </a:r>
            <a:endParaRPr lang="es-CO" b="1" dirty="0">
              <a:solidFill>
                <a:srgbClr val="002060"/>
              </a:solidFill>
              <a:effectLst>
                <a:outerShdw blurRad="38100" dist="38100" dir="2700000" algn="tl">
                  <a:srgbClr val="000000">
                    <a:alpha val="43137"/>
                  </a:srgbClr>
                </a:outerShdw>
              </a:effectLst>
            </a:endParaRPr>
          </a:p>
        </p:txBody>
      </p:sp>
      <p:sp>
        <p:nvSpPr>
          <p:cNvPr id="16" name="CuadroTexto 15">
            <a:extLst>
              <a:ext uri="{FF2B5EF4-FFF2-40B4-BE49-F238E27FC236}">
                <a16:creationId xmlns:a16="http://schemas.microsoft.com/office/drawing/2014/main" id="{72AA2CDE-F644-478A-A728-2EDEE35D1E7A}"/>
              </a:ext>
            </a:extLst>
          </p:cNvPr>
          <p:cNvSpPr txBox="1"/>
          <p:nvPr/>
        </p:nvSpPr>
        <p:spPr>
          <a:xfrm>
            <a:off x="751763" y="698838"/>
            <a:ext cx="6453552" cy="5016758"/>
          </a:xfrm>
          <a:prstGeom prst="rect">
            <a:avLst/>
          </a:prstGeom>
          <a:noFill/>
        </p:spPr>
        <p:txBody>
          <a:bodyPr wrap="square">
            <a:spAutoFit/>
          </a:bodyPr>
          <a:lstStyle/>
          <a:p>
            <a:r>
              <a:rPr lang="es-ES" sz="3200" b="1" dirty="0">
                <a:solidFill>
                  <a:srgbClr val="002060"/>
                </a:solidFill>
                <a:latin typeface="Bahnschrift SemiBold Condensed" panose="020B0502040204020203" pitchFamily="34" charset="0"/>
              </a:rPr>
              <a:t>Objetivos a mediano y largo plazo</a:t>
            </a:r>
            <a:r>
              <a:rPr lang="es-ES" sz="3200" dirty="0">
                <a:solidFill>
                  <a:srgbClr val="002060"/>
                </a:solidFill>
                <a:latin typeface="Bahnschrift SemiBold Condensed" panose="020B0502040204020203" pitchFamily="34" charset="0"/>
              </a:rPr>
              <a:t>:</a:t>
            </a:r>
          </a:p>
          <a:p>
            <a:pPr>
              <a:buFont typeface="Arial" panose="020B0604020202020204" pitchFamily="34" charset="0"/>
              <a:buChar char="•"/>
            </a:pPr>
            <a:r>
              <a:rPr lang="es-ES" sz="3200" b="1" dirty="0">
                <a:solidFill>
                  <a:srgbClr val="8FAADC"/>
                </a:solidFill>
                <a:latin typeface="Bahnschrift SemiBold Condensed" panose="020B0502040204020203" pitchFamily="34" charset="0"/>
              </a:rPr>
              <a:t>Expansión geográfica</a:t>
            </a:r>
            <a:r>
              <a:rPr lang="es-ES" sz="3200" dirty="0">
                <a:solidFill>
                  <a:srgbClr val="8FAADC"/>
                </a:solidFill>
                <a:latin typeface="Bahnschrift SemiBold Condensed" panose="020B0502040204020203" pitchFamily="34" charset="0"/>
              </a:rPr>
              <a:t>: </a:t>
            </a:r>
            <a:r>
              <a:rPr lang="es-ES" sz="3200" dirty="0">
                <a:solidFill>
                  <a:schemeClr val="bg1"/>
                </a:solidFill>
                <a:latin typeface="Bahnschrift SemiBold Condensed" panose="020B0502040204020203" pitchFamily="34" charset="0"/>
              </a:rPr>
              <a:t>A medida que el producto se establezca en el mercado local, se buscará expandir su implementación en instituciones educativas de otras regiones.</a:t>
            </a:r>
          </a:p>
          <a:p>
            <a:pPr>
              <a:buFont typeface="Arial" panose="020B0604020202020204" pitchFamily="34" charset="0"/>
              <a:buChar char="•"/>
            </a:pPr>
            <a:r>
              <a:rPr lang="es-ES" sz="3200" b="1" dirty="0">
                <a:solidFill>
                  <a:srgbClr val="8FAADC"/>
                </a:solidFill>
                <a:latin typeface="Bahnschrift SemiBold Condensed" panose="020B0502040204020203" pitchFamily="34" charset="0"/>
              </a:rPr>
              <a:t>Nuevas funcionalidades</a:t>
            </a:r>
            <a:r>
              <a:rPr lang="es-ES" sz="3200" dirty="0">
                <a:solidFill>
                  <a:srgbClr val="8FAADC"/>
                </a:solidFill>
                <a:latin typeface="Bahnschrift SemiBold Condensed" panose="020B0502040204020203" pitchFamily="34" charset="0"/>
              </a:rPr>
              <a:t>: </a:t>
            </a:r>
            <a:r>
              <a:rPr lang="es-ES" sz="3200" dirty="0">
                <a:solidFill>
                  <a:schemeClr val="bg1"/>
                </a:solidFill>
                <a:latin typeface="Bahnschrift SemiBold Condensed" panose="020B0502040204020203" pitchFamily="34" charset="0"/>
              </a:rPr>
              <a:t>Desarrollo de versiones del sistema que integren otras tecnologías, como la conexión a dispositivos móviles y sistemas en la nube para un acceso remoto a los datos.</a:t>
            </a:r>
          </a:p>
        </p:txBody>
      </p:sp>
    </p:spTree>
    <p:extLst>
      <p:ext uri="{BB962C8B-B14F-4D97-AF65-F5344CB8AC3E}">
        <p14:creationId xmlns:p14="http://schemas.microsoft.com/office/powerpoint/2010/main" val="2517331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1320</Words>
  <Application>Microsoft Office PowerPoint</Application>
  <PresentationFormat>Panorámica</PresentationFormat>
  <Paragraphs>101</Paragraphs>
  <Slides>16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vt:i4>
      </vt:variant>
    </vt:vector>
  </HeadingPairs>
  <TitlesOfParts>
    <vt:vector size="26" baseType="lpstr">
      <vt:lpstr>Algerian</vt:lpstr>
      <vt:lpstr>Arial</vt:lpstr>
      <vt:lpstr>Arial Black</vt:lpstr>
      <vt:lpstr>Bahnschrift</vt:lpstr>
      <vt:lpstr>Bahnschrift SemiBold Condensed</vt:lpstr>
      <vt:lpstr>Calibri</vt:lpstr>
      <vt:lpstr>Calibri Light</vt:lpstr>
      <vt:lpstr>Franklin Gothic Heavy</vt:lpstr>
      <vt:lpstr>Google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Montenegro Quijano</dc:creator>
  <cp:lastModifiedBy>Santiago Montenegro Quijano</cp:lastModifiedBy>
  <cp:revision>30</cp:revision>
  <dcterms:created xsi:type="dcterms:W3CDTF">2024-09-15T20:39:48Z</dcterms:created>
  <dcterms:modified xsi:type="dcterms:W3CDTF">2024-09-16T03:04:00Z</dcterms:modified>
</cp:coreProperties>
</file>